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sldIdLst>
    <p:sldId id="256" r:id="rId2"/>
    <p:sldId id="257" r:id="rId3"/>
    <p:sldId id="264" r:id="rId4"/>
    <p:sldId id="265" r:id="rId5"/>
    <p:sldId id="306" r:id="rId6"/>
    <p:sldId id="260" r:id="rId7"/>
    <p:sldId id="266" r:id="rId8"/>
    <p:sldId id="307" r:id="rId9"/>
    <p:sldId id="308" r:id="rId10"/>
    <p:sldId id="309" r:id="rId11"/>
    <p:sldId id="310" r:id="rId12"/>
    <p:sldId id="312" r:id="rId13"/>
    <p:sldId id="267" r:id="rId14"/>
    <p:sldId id="268" r:id="rId15"/>
    <p:sldId id="269" r:id="rId16"/>
    <p:sldId id="270" r:id="rId17"/>
    <p:sldId id="271" r:id="rId18"/>
    <p:sldId id="272" r:id="rId19"/>
    <p:sldId id="273" r:id="rId20"/>
    <p:sldId id="276" r:id="rId21"/>
    <p:sldId id="274" r:id="rId22"/>
    <p:sldId id="275" r:id="rId23"/>
    <p:sldId id="320" r:id="rId24"/>
    <p:sldId id="321" r:id="rId25"/>
    <p:sldId id="259" r:id="rId26"/>
    <p:sldId id="288" r:id="rId27"/>
    <p:sldId id="261" r:id="rId28"/>
    <p:sldId id="277" r:id="rId29"/>
    <p:sldId id="278" r:id="rId30"/>
    <p:sldId id="279" r:id="rId31"/>
    <p:sldId id="280" r:id="rId32"/>
    <p:sldId id="282" r:id="rId33"/>
    <p:sldId id="284" r:id="rId34"/>
    <p:sldId id="323" r:id="rId35"/>
    <p:sldId id="281" r:id="rId36"/>
    <p:sldId id="285" r:id="rId37"/>
    <p:sldId id="286" r:id="rId38"/>
    <p:sldId id="289" r:id="rId39"/>
    <p:sldId id="291" r:id="rId40"/>
    <p:sldId id="292" r:id="rId41"/>
    <p:sldId id="326" r:id="rId42"/>
    <p:sldId id="329" r:id="rId43"/>
    <p:sldId id="330" r:id="rId44"/>
    <p:sldId id="328" r:id="rId45"/>
    <p:sldId id="324" r:id="rId46"/>
    <p:sldId id="314" r:id="rId47"/>
    <p:sldId id="297" r:id="rId48"/>
    <p:sldId id="313" r:id="rId49"/>
    <p:sldId id="315" r:id="rId50"/>
    <p:sldId id="299" r:id="rId51"/>
    <p:sldId id="325" r:id="rId52"/>
    <p:sldId id="322" r:id="rId53"/>
    <p:sldId id="331" r:id="rId54"/>
    <p:sldId id="290" r:id="rId55"/>
    <p:sldId id="263" r:id="rId56"/>
    <p:sldId id="300" r:id="rId57"/>
    <p:sldId id="316" r:id="rId58"/>
    <p:sldId id="301" r:id="rId59"/>
    <p:sldId id="317" r:id="rId60"/>
    <p:sldId id="302" r:id="rId61"/>
    <p:sldId id="318" r:id="rId62"/>
    <p:sldId id="304" r:id="rId63"/>
    <p:sldId id="319" r:id="rId64"/>
    <p:sldId id="303" r:id="rId65"/>
    <p:sldId id="25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E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A10F1-8948-4506-99F5-39F4F2F76567}" v="2053" dt="2021-01-16T15:35:53.538"/>
    <p1510:client id="{2E82A51D-EE6D-45D9-9073-E8E88112EC62}" v="126" dt="2021-01-16T15:53:23.803"/>
    <p1510:client id="{5212CFCB-F37F-4B39-9F10-05728C65ECF5}" v="2525" dt="2021-01-18T08:00:52.460"/>
    <p1510:client id="{6721F313-AF1E-4BC7-9EC3-997671C38919}" v="153" dt="2021-01-19T13:41:31.408"/>
    <p1510:client id="{6A8F4AF7-0C47-455A-9741-93F7C8A011EE}" v="26" dt="2021-01-23T14:31:34.090"/>
    <p1510:client id="{6DB9E619-8F8D-4E57-A522-ED6164DF40D6}" v="803" dt="2021-01-18T08:09:02.442"/>
    <p1510:client id="{82FF2940-44F1-4BF3-AC0E-E7D03B4CB55D}" v="7162" dt="2021-01-19T13:10:30.882"/>
    <p1510:client id="{929DA191-7250-4A87-887F-F7BB10C1E9D1}" v="179" dt="2021-01-16T14:07:58.874"/>
    <p1510:client id="{98863B93-4455-4A2A-83C5-41FF3DDA7BCE}" v="5674" dt="2021-01-18T16:03:07.186"/>
    <p1510:client id="{A0F327B6-73CA-4B68-8B4C-362117D739B0}" v="4292" dt="2021-01-18T17:44:26.937"/>
    <p1510:client id="{FBFADD66-91BC-4969-A80B-5FD8FCBA1B5E}" v="5757" dt="2021-01-18T11:35:41.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31527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5087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7194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8674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02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6814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39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522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5489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5308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733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1801406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www3.weforum.org/docs/WEF_Future_of_Jobs_2020.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kognat.com/" TargetMode="External"/><Relationship Id="rId13" Type="http://schemas.openxmlformats.org/officeDocument/2006/relationships/hyperlink" Target="https://www.nvidia.com/en-us/gpu-accelerated-applications/" TargetMode="External"/><Relationship Id="rId3" Type="http://schemas.openxmlformats.org/officeDocument/2006/relationships/hyperlink" Target="https://www.brytlyt.com/" TargetMode="External"/><Relationship Id="rId7" Type="http://schemas.openxmlformats.org/officeDocument/2006/relationships/hyperlink" Target="https://interspectral.com/wp-content/uploads/milo-banner.mp4" TargetMode="External"/><Relationship Id="rId12" Type="http://schemas.openxmlformats.org/officeDocument/2006/relationships/hyperlink" Target="https://www.keyshot.com/wp-content/uploads/2019/09/keyvr-homepage-video-comp.mp4"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interspectral.com/" TargetMode="External"/><Relationship Id="rId11" Type="http://schemas.openxmlformats.org/officeDocument/2006/relationships/hyperlink" Target="https://www.keyshot.com/" TargetMode="External"/><Relationship Id="rId5" Type="http://schemas.openxmlformats.org/officeDocument/2006/relationships/hyperlink" Target="https://daks2k3a4ib2z.cloudfront.net/5a6531bc43f71000016bf94f/5a6531bc43f71000016bf9aa_output10-transcode.mp4" TargetMode="External"/><Relationship Id="rId10" Type="http://schemas.openxmlformats.org/officeDocument/2006/relationships/hyperlink" Target="https://slyce.it/" TargetMode="External"/><Relationship Id="rId4" Type="http://schemas.openxmlformats.org/officeDocument/2006/relationships/hyperlink" Target="http://pilot.ai/platform.html" TargetMode="External"/><Relationship Id="rId9" Type="http://schemas.openxmlformats.org/officeDocument/2006/relationships/hyperlink" Target="https://videos.files.wordpress.com/rvRHJfY9/best_hd.mp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Distributed-Cloud-Computing-Parallel-Processing/dp/012385880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saif-ul-islam-93786b187/" TargetMode="External"/><Relationship Id="rId2" Type="http://schemas.openxmlformats.org/officeDocument/2006/relationships/hyperlink" Target="https://github.com/rubix982" TargetMode="External"/><Relationship Id="rId1" Type="http://schemas.openxmlformats.org/officeDocument/2006/relationships/slideLayout" Target="../slideLayouts/slideLayout2.xml"/><Relationship Id="rId4" Type="http://schemas.openxmlformats.org/officeDocument/2006/relationships/hyperlink" Target="https://stackoverflow.com/users/10576072/saif-ul-isla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ubix982/CUDA-Worksho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visualstudio.microsoft.com/vs/" TargetMode="External"/><Relationship Id="rId2" Type="http://schemas.openxmlformats.org/officeDocument/2006/relationships/hyperlink" Target="https://developer.nvidia.com/CUDA-zone" TargetMode="External"/><Relationship Id="rId1" Type="http://schemas.openxmlformats.org/officeDocument/2006/relationships/slideLayout" Target="../slideLayouts/slideLayout2.xml"/><Relationship Id="rId6" Type="http://schemas.openxmlformats.org/officeDocument/2006/relationships/hyperlink" Target="https://docs.nvidia.com/cuda/cuda-installation-guide-microsoft-windows/index.html" TargetMode="External"/><Relationship Id="rId5" Type="http://schemas.openxmlformats.org/officeDocument/2006/relationships/hyperlink" Target="https://developer.nvidia.com/nsight-visual-studio-edition" TargetMode="External"/><Relationship Id="rId4" Type="http://schemas.openxmlformats.org/officeDocument/2006/relationships/hyperlink" Target="https://developer.nvidia.com/cuda-downloa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zone" TargetMode="External"/><Relationship Id="rId1" Type="http://schemas.openxmlformats.org/officeDocument/2006/relationships/slideLayout" Target="../slideLayouts/slideLayout2.xml"/><Relationship Id="rId4" Type="http://schemas.openxmlformats.org/officeDocument/2006/relationships/hyperlink" Target="https://docs.nvidia.com/cuda/cuda-installation-guide-linux/index.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provideocoalition.com/officially-official-nvidia-drops-cuda-support-for-macos/" TargetMode="External"/><Relationship Id="rId2" Type="http://schemas.openxmlformats.org/officeDocument/2006/relationships/hyperlink" Target="https://developer.nvidia.com/CUDA-zone" TargetMode="External"/><Relationship Id="rId1" Type="http://schemas.openxmlformats.org/officeDocument/2006/relationships/slideLayout" Target="../slideLayouts/slideLayout2.xml"/><Relationship Id="rId4" Type="http://schemas.openxmlformats.org/officeDocument/2006/relationships/hyperlink" Target="https://www.nvidia.com/en-us/drivers/cuda/418_163/macosx-cuda-418_163-drive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nvidia.com/hpc-sdk" TargetMode="External"/><Relationship Id="rId7" Type="http://schemas.openxmlformats.org/officeDocument/2006/relationships/image" Target="../media/image13.png"/><Relationship Id="rId2" Type="http://schemas.openxmlformats.org/officeDocument/2006/relationships/hyperlink" Target="https://developer.nvidia.com/accelerated-computing-toolkit"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nvidia.com/en-us/on-demand/" TargetMode="External"/><Relationship Id="rId4" Type="http://schemas.openxmlformats.org/officeDocument/2006/relationships/hyperlink" Target="https://www.nvidia.com/en-us/on-demand/search/?facet.mimetype%5b%5d=event%20session&amp;headerText=All%20Sessions&amp;page=1&amp;q=-&amp;sort=dat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vidia.com/developer-progra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nvidia.com/cud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cs.nvidia.com/cuda-libraries/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orums.developer.nvidia.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nvidia.com/embedded/learn/jetson-ai-certification-programs#jetson_ai_ambassador" TargetMode="External"/><Relationship Id="rId3" Type="http://schemas.openxmlformats.org/officeDocument/2006/relationships/hyperlink" Target="https://courses.nvidia.com/courses/course-v1:DLI+C-IV-02+V1/about" TargetMode="External"/><Relationship Id="rId7" Type="http://schemas.openxmlformats.org/officeDocument/2006/relationships/hyperlink" Target="https://developer.nvidia.com/dli/cip" TargetMode="External"/><Relationship Id="rId2" Type="http://schemas.openxmlformats.org/officeDocument/2006/relationships/hyperlink" Target="https://courses.nvidia.com/courses/course-v1:DLI+S-RX-02+V2/about" TargetMode="External"/><Relationship Id="rId1" Type="http://schemas.openxmlformats.org/officeDocument/2006/relationships/slideLayout" Target="../slideLayouts/slideLayout2.xml"/><Relationship Id="rId6" Type="http://schemas.openxmlformats.org/officeDocument/2006/relationships/hyperlink" Target="https://developer.nvidia.com/teaching-kits" TargetMode="External"/><Relationship Id="rId5" Type="http://schemas.openxmlformats.org/officeDocument/2006/relationships/hyperlink" Target="https://www.nvidia.com/en-us/training/instructor-led-workshops/" TargetMode="External"/><Relationship Id="rId4" Type="http://schemas.openxmlformats.org/officeDocument/2006/relationships/hyperlink" Target="https://images.nvidia.com/aem-dam/Solutions/deep-learning/deep-learning-education/training/dli-catalog-nov-2020.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nvidia.com/en-us/training/enterprise-solution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nvidia.com/blog/introducing-parallel-forall/" TargetMode="External"/><Relationship Id="rId7" Type="http://schemas.openxmlformats.org/officeDocument/2006/relationships/hyperlink" Target="https://www.amazon.com/Programming-Massively-Parallel-Processors-Hands-/dp/0123814723%3FSubscriptionId%3DAKIAIMLFGT27G534DNLQ%26tag%3Dhi06-20%26linkCode%3Dxm2%26camp%3D2025%26creative%3D165953%26creativeASIN%3D0123814723" TargetMode="External"/><Relationship Id="rId2" Type="http://schemas.openxmlformats.org/officeDocument/2006/relationships/hyperlink" Target="https://www.nvidia.com/en-us/gtc/" TargetMode="External"/><Relationship Id="rId1" Type="http://schemas.openxmlformats.org/officeDocument/2006/relationships/slideLayout" Target="../slideLayouts/slideLayout2.xml"/><Relationship Id="rId6" Type="http://schemas.openxmlformats.org/officeDocument/2006/relationships/hyperlink" Target="https://podcasts.apple.com/gb/podcast/programming-massively-parallel-processors-with-cuda/id384233322" TargetMode="External"/><Relationship Id="rId5" Type="http://schemas.openxmlformats.org/officeDocument/2006/relationships/hyperlink" Target="https://www.my-mooc.com/en/mooc/hetero/" TargetMode="External"/><Relationship Id="rId4" Type="http://schemas.openxmlformats.org/officeDocument/2006/relationships/hyperlink" Target="https://developer.nvidia.com/udacity-cs344-intro-parallel-programm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olab.research.google.com/drive/1WuZ3KBY8MEt2pAi2HOVR85XUu9SEcxea?usp=shari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nvidia.com/blog/unified-memory-cuda-beginners/" TargetMode="External"/><Relationship Id="rId2" Type="http://schemas.openxmlformats.org/officeDocument/2006/relationships/hyperlink" Target="https://colab.research.google.com/drive/1WuZ3KBY8MEt2pAi2HOVR85XUu9SEcxea?usp=shari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nvidia.com/opengl" TargetMode="External"/><Relationship Id="rId2" Type="http://schemas.openxmlformats.org/officeDocument/2006/relationships/hyperlink" Target="https://developer.nvidia.com/Vulka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hvdAVsjrQR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P28LKWTzrI"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vidia.com/en-us/gpu-accelerated-applications/" TargetMode="External"/><Relationship Id="rId2" Type="http://schemas.openxmlformats.org/officeDocument/2006/relationships/hyperlink" Target="https://stackoverflow.com/questions/tagged/cuda?sort=MostVotes&amp;edited=tru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colab.research.google.com/drive/1WuZ3KBY8MEt2pAi2HOVR85XUu9SEcxea?usp=sha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colab.research.google.com/drive/1WuZ3KBY8MEt2pAi2HOVR85XUu9SEcxea?usp=shar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awesomeopensource.com/projects/cuda&#8203;"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NVIDIA/cuda-samples" TargetMode="External"/><Relationship Id="rId2" Type="http://schemas.openxmlformats.org/officeDocument/2006/relationships/hyperlink" Target="https://github.com/myurtoglu/cudaforengineers" TargetMode="External"/><Relationship Id="rId1" Type="http://schemas.openxmlformats.org/officeDocument/2006/relationships/slideLayout" Target="../slideLayouts/slideLayout2.xml"/><Relationship Id="rId4" Type="http://schemas.openxmlformats.org/officeDocument/2006/relationships/hyperlink" Target="https://github.com/NVIDIA/CUDALibrarySamples"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developer.nvidia.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aser, scene, green, light&#10;&#10;Description automatically generated">
            <a:extLst>
              <a:ext uri="{FF2B5EF4-FFF2-40B4-BE49-F238E27FC236}">
                <a16:creationId xmlns:a16="http://schemas.microsoft.com/office/drawing/2014/main" id="{9036D625-D22C-4A64-B193-50BA52C932CA}"/>
              </a:ext>
            </a:extLst>
          </p:cNvPr>
          <p:cNvPicPr>
            <a:picLocks noChangeAspect="1"/>
          </p:cNvPicPr>
          <p:nvPr/>
        </p:nvPicPr>
        <p:blipFill>
          <a:blip r:embed="rId2"/>
          <a:stretch>
            <a:fillRect/>
          </a:stretch>
        </p:blipFill>
        <p:spPr>
          <a:xfrm>
            <a:off x="3109" y="-2419"/>
            <a:ext cx="12188456" cy="6859495"/>
          </a:xfrm>
          <a:prstGeom prst="rect">
            <a:avLst/>
          </a:prstGeom>
        </p:spPr>
      </p:pic>
      <p:sp>
        <p:nvSpPr>
          <p:cNvPr id="5" name="TextBox 4">
            <a:extLst>
              <a:ext uri="{FF2B5EF4-FFF2-40B4-BE49-F238E27FC236}">
                <a16:creationId xmlns:a16="http://schemas.microsoft.com/office/drawing/2014/main" id="{4072DB1A-8C23-43EF-8BB2-FCA6465B32DE}"/>
              </a:ext>
            </a:extLst>
          </p:cNvPr>
          <p:cNvSpPr txBox="1"/>
          <p:nvPr/>
        </p:nvSpPr>
        <p:spPr>
          <a:xfrm>
            <a:off x="134679" y="5929423"/>
            <a:ext cx="481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cs typeface="Calibri"/>
              </a:rPr>
              <a:t>Saif</a:t>
            </a:r>
            <a:r>
              <a:rPr lang="en-US" b="1">
                <a:cs typeface="Calibri"/>
              </a:rPr>
              <a:t> Ul Islam – </a:t>
            </a:r>
            <a:r>
              <a:rPr lang="en-US">
                <a:cs typeface="Calibri"/>
              </a:rPr>
              <a:t>Undergrad, FAST NUCES @ Karachi</a:t>
            </a:r>
            <a:endParaRPr lang="en-US" b="1">
              <a:cs typeface="Calibri"/>
            </a:endParaRPr>
          </a:p>
        </p:txBody>
      </p:sp>
      <p:sp>
        <p:nvSpPr>
          <p:cNvPr id="10" name="TextBox 9">
            <a:extLst>
              <a:ext uri="{FF2B5EF4-FFF2-40B4-BE49-F238E27FC236}">
                <a16:creationId xmlns:a16="http://schemas.microsoft.com/office/drawing/2014/main" id="{8EDBFCF6-B559-40E0-9844-55240A555AEE}"/>
              </a:ext>
            </a:extLst>
          </p:cNvPr>
          <p:cNvSpPr txBox="1"/>
          <p:nvPr/>
        </p:nvSpPr>
        <p:spPr>
          <a:xfrm>
            <a:off x="135787" y="5097647"/>
            <a:ext cx="60658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t>CUDA For Engineers</a:t>
            </a:r>
            <a:endParaRPr lang="en-US" sz="4800" b="1">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F41D7D35-3CD8-40F1-8AA8-7C7CF9E52208}"/>
              </a:ext>
            </a:extLst>
          </p:cNvPr>
          <p:cNvPicPr>
            <a:picLocks noChangeAspect="1"/>
          </p:cNvPicPr>
          <p:nvPr/>
        </p:nvPicPr>
        <p:blipFill rotWithShape="1">
          <a:blip r:embed="rId2"/>
          <a:srcRect r="1" b="10967"/>
          <a:stretch/>
        </p:blipFill>
        <p:spPr>
          <a:xfrm>
            <a:off x="1704" y="-3043"/>
            <a:ext cx="12188592" cy="6856591"/>
          </a:xfrm>
          <a:prstGeom prst="rect">
            <a:avLst/>
          </a:prstGeom>
        </p:spPr>
      </p:pic>
    </p:spTree>
    <p:extLst>
      <p:ext uri="{BB962C8B-B14F-4D97-AF65-F5344CB8AC3E}">
        <p14:creationId xmlns:p14="http://schemas.microsoft.com/office/powerpoint/2010/main" val="379928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graphical user interface&#10;&#10;Description automatically generated">
            <a:extLst>
              <a:ext uri="{FF2B5EF4-FFF2-40B4-BE49-F238E27FC236}">
                <a16:creationId xmlns:a16="http://schemas.microsoft.com/office/drawing/2014/main" id="{C944B67E-50F9-4D17-9AC3-43A25843332D}"/>
              </a:ext>
            </a:extLst>
          </p:cNvPr>
          <p:cNvPicPr>
            <a:picLocks noChangeAspect="1"/>
          </p:cNvPicPr>
          <p:nvPr/>
        </p:nvPicPr>
        <p:blipFill>
          <a:blip r:embed="rId2"/>
          <a:stretch>
            <a:fillRect/>
          </a:stretch>
        </p:blipFill>
        <p:spPr>
          <a:xfrm>
            <a:off x="-4123" y="2271"/>
            <a:ext cx="12200245" cy="6853457"/>
          </a:xfrm>
          <a:prstGeom prst="rect">
            <a:avLst/>
          </a:prstGeom>
        </p:spPr>
      </p:pic>
    </p:spTree>
    <p:extLst>
      <p:ext uri="{BB962C8B-B14F-4D97-AF65-F5344CB8AC3E}">
        <p14:creationId xmlns:p14="http://schemas.microsoft.com/office/powerpoint/2010/main" val="68189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74" name="Freeform: Shape 73">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8" name="Freeform: Shape 77">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0" name="Freeform: Shape 7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Freeform: Shape 81">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000" kern="1200">
                <a:solidFill>
                  <a:schemeClr val="bg1"/>
                </a:solidFill>
                <a:latin typeface="+mj-lt"/>
                <a:ea typeface="+mj-ea"/>
                <a:cs typeface="+mj-cs"/>
              </a:rPr>
              <a:t>Read the whole report here!</a:t>
            </a:r>
            <a:br>
              <a:rPr lang="en-US" sz="5000" kern="1200">
                <a:solidFill>
                  <a:schemeClr val="bg1"/>
                </a:solidFill>
                <a:latin typeface="+mj-lt"/>
                <a:ea typeface="+mj-ea"/>
                <a:cs typeface="+mj-cs"/>
              </a:rPr>
            </a:br>
            <a:r>
              <a:rPr lang="en-US" sz="5000" kern="1200">
                <a:solidFill>
                  <a:schemeClr val="bg1"/>
                </a:solidFill>
                <a:latin typeface="+mj-lt"/>
                <a:ea typeface="+mj-ea"/>
                <a:cs typeface="+mj-cs"/>
                <a:hlinkClick r:id="rId2">
                  <a:extLst>
                    <a:ext uri="{A12FA001-AC4F-418D-AE19-62706E023703}">
                      <ahyp:hlinkClr xmlns:ahyp="http://schemas.microsoft.com/office/drawing/2018/hyperlinkcolor" val="tx"/>
                    </a:ext>
                  </a:extLst>
                </a:hlinkClick>
              </a:rPr>
              <a:t>"The Future of Jobs Report 2020 October 2020"</a:t>
            </a:r>
            <a:endParaRPr lang="en-US" sz="5000" kern="1200">
              <a:solidFill>
                <a:schemeClr val="bg1"/>
              </a:solidFill>
              <a:latin typeface="+mj-lt"/>
              <a:ea typeface="+mj-ea"/>
              <a:cs typeface="+mj-cs"/>
            </a:endParaRPr>
          </a:p>
        </p:txBody>
      </p:sp>
      <p:sp>
        <p:nvSpPr>
          <p:cNvPr id="90" name="Oval 8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405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5297762" y="329184"/>
            <a:ext cx="6251110" cy="1783080"/>
          </a:xfrm>
        </p:spPr>
        <p:txBody>
          <a:bodyPr anchor="b">
            <a:normAutofit/>
          </a:bodyPr>
          <a:lstStyle/>
          <a:p>
            <a:r>
              <a:rPr lang="en-US" sz="5400">
                <a:cs typeface="Calibri Light"/>
              </a:rPr>
              <a:t>What Can You Do With CUDA?</a:t>
            </a:r>
            <a:endParaRPr lang="en-US" sz="5400"/>
          </a:p>
        </p:txBody>
      </p:sp>
      <p:pic>
        <p:nvPicPr>
          <p:cNvPr id="4" name="Picture 6" descr="A picture containing monitor, screen, small, holding&#10;&#10;Description automatically generated">
            <a:extLst>
              <a:ext uri="{FF2B5EF4-FFF2-40B4-BE49-F238E27FC236}">
                <a16:creationId xmlns:a16="http://schemas.microsoft.com/office/drawing/2014/main" id="{5BD8098F-07C7-4C18-9CE1-B8277F45A899}"/>
              </a:ext>
            </a:extLst>
          </p:cNvPr>
          <p:cNvPicPr>
            <a:picLocks noChangeAspect="1"/>
          </p:cNvPicPr>
          <p:nvPr/>
        </p:nvPicPr>
        <p:blipFill rotWithShape="1">
          <a:blip r:embed="rId2"/>
          <a:srcRect l="6772" r="834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BBF7-60F1-487B-BF11-D8444DC0A6F9}"/>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1400">
                <a:cs typeface="Calibri"/>
              </a:rPr>
              <a:t>Easily massive parallel algorithms</a:t>
            </a:r>
          </a:p>
          <a:p>
            <a:r>
              <a:rPr lang="en-US" sz="1400">
                <a:cs typeface="Calibri"/>
              </a:rPr>
              <a:t>Research worthy platforms, for Fortran, Matlab, C++</a:t>
            </a:r>
          </a:p>
          <a:p>
            <a:r>
              <a:rPr lang="en-US" sz="1400">
                <a:cs typeface="Calibri"/>
              </a:rPr>
              <a:t>Deep learning, IoT as naive examples</a:t>
            </a:r>
          </a:p>
          <a:p>
            <a:r>
              <a:rPr lang="en-US" sz="1400">
                <a:cs typeface="Calibri"/>
                <a:hlinkClick r:id="rId3"/>
              </a:rPr>
              <a:t>Brytlyt!</a:t>
            </a:r>
            <a:r>
              <a:rPr lang="en-US" sz="1400">
                <a:cs typeface="Calibri"/>
              </a:rPr>
              <a:t> - A complete SQL GPU solution for RDBMS</a:t>
            </a:r>
          </a:p>
          <a:p>
            <a:r>
              <a:rPr lang="en-US" sz="1400">
                <a:cs typeface="Calibri"/>
                <a:hlinkClick r:id="rId4"/>
              </a:rPr>
              <a:t>Pilot.Ai</a:t>
            </a:r>
            <a:r>
              <a:rPr lang="en-US" sz="1400">
                <a:cs typeface="Calibri"/>
              </a:rPr>
              <a:t> - Retail Analytics, </a:t>
            </a:r>
            <a:r>
              <a:rPr lang="en-US" sz="1400">
                <a:ea typeface="+mn-lt"/>
                <a:cs typeface="+mn-lt"/>
              </a:rPr>
              <a:t>Jetpack | Jetson Tx2 | RTX 2080, video demo is </a:t>
            </a:r>
            <a:r>
              <a:rPr lang="en-US" sz="1400">
                <a:ea typeface="+mn-lt"/>
                <a:cs typeface="+mn-lt"/>
                <a:hlinkClick r:id="rId5"/>
              </a:rPr>
              <a:t>here</a:t>
            </a:r>
            <a:endParaRPr lang="en-US" sz="1400">
              <a:cs typeface="Calibri"/>
            </a:endParaRPr>
          </a:p>
          <a:p>
            <a:r>
              <a:rPr lang="en-US" sz="1400">
                <a:cs typeface="Calibri"/>
                <a:hlinkClick r:id="rId6"/>
              </a:rPr>
              <a:t>Interspectral</a:t>
            </a:r>
            <a:r>
              <a:rPr lang="en-US" sz="1400">
                <a:cs typeface="Calibri"/>
              </a:rPr>
              <a:t> - Education, Industry, Science &amp; Comm | vGPUS | </a:t>
            </a:r>
            <a:r>
              <a:rPr lang="en-US" sz="1400">
                <a:cs typeface="Calibri"/>
                <a:hlinkClick r:id="rId7"/>
              </a:rPr>
              <a:t>Education Demo</a:t>
            </a:r>
            <a:endParaRPr lang="en-US" sz="1400">
              <a:cs typeface="Calibri"/>
            </a:endParaRPr>
          </a:p>
          <a:p>
            <a:r>
              <a:rPr lang="en-US" sz="1400">
                <a:cs typeface="Calibri"/>
                <a:hlinkClick r:id="rId8"/>
              </a:rPr>
              <a:t>Kognat</a:t>
            </a:r>
            <a:r>
              <a:rPr lang="en-US" sz="1400">
                <a:cs typeface="Calibri"/>
              </a:rPr>
              <a:t> - </a:t>
            </a:r>
            <a:r>
              <a:rPr lang="en-US" sz="1400">
                <a:ea typeface="+mn-lt"/>
                <a:cs typeface="+mn-lt"/>
              </a:rPr>
              <a:t>CUDA accelerated AI rotoscoping | </a:t>
            </a:r>
            <a:r>
              <a:rPr lang="en-US" sz="1400">
                <a:ea typeface="+mn-lt"/>
                <a:cs typeface="+mn-lt"/>
                <a:hlinkClick r:id="rId9"/>
              </a:rPr>
              <a:t>Demo</a:t>
            </a:r>
            <a:endParaRPr lang="en-US" sz="1400">
              <a:cs typeface="Calibri"/>
            </a:endParaRPr>
          </a:p>
          <a:p>
            <a:r>
              <a:rPr lang="en-US" sz="1400">
                <a:cs typeface="Calibri"/>
                <a:hlinkClick r:id="rId10"/>
              </a:rPr>
              <a:t>Slyce</a:t>
            </a:r>
            <a:r>
              <a:rPr lang="en-US" sz="1400">
                <a:cs typeface="Calibri"/>
              </a:rPr>
              <a:t> - </a:t>
            </a:r>
            <a:r>
              <a:rPr lang="en-US" sz="1400">
                <a:ea typeface="+mn-lt"/>
                <a:cs typeface="+mn-lt"/>
              </a:rPr>
              <a:t>Real time scan item | Jetpack</a:t>
            </a:r>
          </a:p>
          <a:p>
            <a:r>
              <a:rPr lang="en-US" sz="1400">
                <a:ea typeface="+mn-lt"/>
                <a:cs typeface="+mn-lt"/>
                <a:hlinkClick r:id="rId11"/>
              </a:rPr>
              <a:t>Keyshot</a:t>
            </a:r>
            <a:r>
              <a:rPr lang="en-US" sz="1400">
                <a:ea typeface="+mn-lt"/>
                <a:cs typeface="+mn-lt"/>
              </a:rPr>
              <a:t> – 3D Graphics Generation | Marketing | VR | AR | NVIDIA OptiX Denoiser | </a:t>
            </a:r>
            <a:r>
              <a:rPr lang="en-US" sz="1400">
                <a:ea typeface="+mn-lt"/>
                <a:cs typeface="+mn-lt"/>
                <a:hlinkClick r:id="rId12"/>
              </a:rPr>
              <a:t>Demo</a:t>
            </a:r>
            <a:endParaRPr lang="en-US" sz="1400">
              <a:ea typeface="+mn-lt"/>
              <a:cs typeface="+mn-lt"/>
            </a:endParaRPr>
          </a:p>
          <a:p>
            <a:r>
              <a:rPr lang="en-US" sz="1400">
                <a:cs typeface="Calibri"/>
              </a:rPr>
              <a:t>All thanks to NVIDIA! Dozens of more examples are </a:t>
            </a:r>
            <a:r>
              <a:rPr lang="en-US" sz="1400">
                <a:cs typeface="Calibri"/>
                <a:hlinkClick r:id="rId13"/>
              </a:rPr>
              <a:t>here</a:t>
            </a:r>
            <a:endParaRPr lang="en-US" sz="1400">
              <a:cs typeface="Calibri"/>
            </a:endParaRPr>
          </a:p>
          <a:p>
            <a:endParaRPr lang="en-US" sz="1400">
              <a:cs typeface="Calibri"/>
            </a:endParaRPr>
          </a:p>
          <a:p>
            <a:endParaRPr lang="en-US" sz="1400">
              <a:cs typeface="Calibri"/>
            </a:endParaRPr>
          </a:p>
        </p:txBody>
      </p:sp>
    </p:spTree>
    <p:extLst>
      <p:ext uri="{BB962C8B-B14F-4D97-AF65-F5344CB8AC3E}">
        <p14:creationId xmlns:p14="http://schemas.microsoft.com/office/powerpoint/2010/main" val="250998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838200" y="365125"/>
            <a:ext cx="10515600" cy="1325563"/>
          </a:xfrm>
        </p:spPr>
        <p:txBody>
          <a:bodyPr>
            <a:normAutofit/>
          </a:bodyPr>
          <a:lstStyle/>
          <a:p>
            <a:r>
              <a:rPr lang="en-US" sz="5400">
                <a:cs typeface="Calibri Light"/>
              </a:rPr>
              <a:t>The "Need To Know CUDA" Term</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BBF7-60F1-487B-BF11-D8444DC0A6F9}"/>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Simply because CUDA is one of the easiest ways right now, best-supported, compatible, portable, and the most accessible platform for using the power of GPUs</a:t>
            </a:r>
          </a:p>
          <a:p>
            <a:r>
              <a:rPr lang="en-US" sz="2200">
                <a:cs typeface="Calibri"/>
              </a:rPr>
              <a:t>Getting a basic understanding of how CUDA works sets you on the way to create good to greater CUDA applications</a:t>
            </a:r>
          </a:p>
          <a:p>
            <a:r>
              <a:rPr lang="en-US" sz="2200">
                <a:cs typeface="Calibri"/>
              </a:rPr>
              <a:t>Reduces time to market for technology that simply need speedup. Often when an algorithm cannot be further optimized, it might be worth it to look at the GPU section for optimizing your applications</a:t>
            </a:r>
          </a:p>
          <a:p>
            <a:r>
              <a:rPr lang="en-US" sz="2200">
                <a:cs typeface="Calibri"/>
              </a:rPr>
              <a:t>Fundamental to basic APIs and libraries that already take care of the low level GPU part, compatible with modern code and design philosophies</a:t>
            </a:r>
          </a:p>
        </p:txBody>
      </p:sp>
    </p:spTree>
    <p:extLst>
      <p:ext uri="{BB962C8B-B14F-4D97-AF65-F5344CB8AC3E}">
        <p14:creationId xmlns:p14="http://schemas.microsoft.com/office/powerpoint/2010/main" val="226331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10;&#10;Description automatically generated">
            <a:extLst>
              <a:ext uri="{FF2B5EF4-FFF2-40B4-BE49-F238E27FC236}">
                <a16:creationId xmlns:a16="http://schemas.microsoft.com/office/drawing/2014/main" id="{ADB9558E-F59D-42AE-9C85-ADCB8D6374BB}"/>
              </a:ext>
            </a:extLst>
          </p:cNvPr>
          <p:cNvPicPr>
            <a:picLocks noChangeAspect="1"/>
          </p:cNvPicPr>
          <p:nvPr/>
        </p:nvPicPr>
        <p:blipFill rotWithShape="1">
          <a:blip r:embed="rId2"/>
          <a:srcRect l="8509" r="3007" b="9092"/>
          <a:stretch/>
        </p:blipFill>
        <p:spPr>
          <a:xfrm>
            <a:off x="20" y="10"/>
            <a:ext cx="12191981" cy="6857990"/>
          </a:xfrm>
          <a:prstGeom prst="rect">
            <a:avLst/>
          </a:prstGeom>
        </p:spPr>
      </p:pic>
      <p:sp>
        <p:nvSpPr>
          <p:cNvPr id="24"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CUDA And HPC, or HTC?</a:t>
            </a:r>
          </a:p>
        </p:txBody>
      </p:sp>
      <p:sp>
        <p:nvSpPr>
          <p:cNvPr id="25"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BBF7-60F1-487B-BF11-D8444DC0A6F9}"/>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CUDA mostly deals with HPC, </a:t>
            </a:r>
            <a:r>
              <a:rPr lang="en-US" sz="2400">
                <a:hlinkClick r:id="rId3"/>
              </a:rPr>
              <a:t>"Distributed And Cloud Computing … "</a:t>
            </a:r>
            <a:endParaRPr lang="en-US" sz="2400"/>
          </a:p>
        </p:txBody>
      </p:sp>
    </p:spTree>
    <p:extLst>
      <p:ext uri="{BB962C8B-B14F-4D97-AF65-F5344CB8AC3E}">
        <p14:creationId xmlns:p14="http://schemas.microsoft.com/office/powerpoint/2010/main" val="48541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838200" y="365125"/>
            <a:ext cx="10515600" cy="1325563"/>
          </a:xfrm>
        </p:spPr>
        <p:txBody>
          <a:bodyPr>
            <a:normAutofit/>
          </a:bodyPr>
          <a:lstStyle/>
          <a:p>
            <a:r>
              <a:rPr lang="en-US" sz="5400">
                <a:cs typeface="Calibri Light"/>
              </a:rPr>
              <a:t>CUDA Vs OpenCL</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BBF7-60F1-487B-BF11-D8444DC0A6F9}"/>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NVIDIA GPUs use CUDA as an abstraction layer, for the compiler to target as for the respective assembly and architecture</a:t>
            </a:r>
          </a:p>
          <a:p>
            <a:r>
              <a:rPr lang="en-US" sz="2200">
                <a:cs typeface="Calibri"/>
              </a:rPr>
              <a:t>AMD primarily looks at using OpenCL, Open Computing Language, for its GPUs</a:t>
            </a:r>
          </a:p>
          <a:p>
            <a:r>
              <a:rPr lang="en-US" sz="2200">
                <a:cs typeface="Calibri"/>
              </a:rPr>
              <a:t>OpenCL by itself provides an abstraction layer between the hardware and software for GPUs. </a:t>
            </a:r>
            <a:endParaRPr lang="en-US">
              <a:cs typeface="Calibri"/>
            </a:endParaRPr>
          </a:p>
          <a:p>
            <a:r>
              <a:rPr lang="en-US" sz="2200">
                <a:cs typeface="Calibri"/>
              </a:rPr>
              <a:t>It's an 'interface', a standard, for providing low level instructions to CPUs, GPUs ( of any vendor, even NVIDIA )</a:t>
            </a:r>
            <a:endParaRPr lang="en-US">
              <a:cs typeface="Calibri"/>
            </a:endParaRPr>
          </a:p>
          <a:p>
            <a:r>
              <a:rPr lang="en-US" sz="2200">
                <a:cs typeface="Calibri"/>
              </a:rPr>
              <a:t>CUDA is specifically designed for NVIDIA GPUs</a:t>
            </a:r>
          </a:p>
          <a:p>
            <a:r>
              <a:rPr lang="en-US" sz="2200">
                <a:cs typeface="Calibri"/>
              </a:rPr>
              <a:t>Writing OpenCL is considered more low level as compared to NVIDIA</a:t>
            </a:r>
          </a:p>
          <a:p>
            <a:r>
              <a:rPr lang="en-US" sz="2200">
                <a:cs typeface="Calibri"/>
              </a:rPr>
              <a:t>A tradeoff in development to promote cross compatibility</a:t>
            </a:r>
          </a:p>
          <a:p>
            <a:endParaRPr lang="en-US" sz="2200">
              <a:cs typeface="Calibri"/>
            </a:endParaRPr>
          </a:p>
        </p:txBody>
      </p:sp>
    </p:spTree>
    <p:extLst>
      <p:ext uri="{BB962C8B-B14F-4D97-AF65-F5344CB8AC3E}">
        <p14:creationId xmlns:p14="http://schemas.microsoft.com/office/powerpoint/2010/main" val="413089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56DD5-7EC5-4D91-A1E5-7C9F4D0A27BE}"/>
              </a:ext>
            </a:extLst>
          </p:cNvPr>
          <p:cNvSpPr>
            <a:spLocks noGrp="1"/>
          </p:cNvSpPr>
          <p:nvPr>
            <p:ph type="title"/>
          </p:nvPr>
        </p:nvSpPr>
        <p:spPr>
          <a:xfrm>
            <a:off x="838200" y="365125"/>
            <a:ext cx="10515600" cy="1325563"/>
          </a:xfrm>
        </p:spPr>
        <p:txBody>
          <a:bodyPr>
            <a:normAutofit/>
          </a:bodyPr>
          <a:lstStyle/>
          <a:p>
            <a:r>
              <a:rPr lang="en-US" sz="5400">
                <a:cs typeface="Calibri Light"/>
              </a:rPr>
              <a:t>Need To Know C Programming</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BBBF7-60F1-487B-BF11-D8444DC0A6F9}"/>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To begin, you do not need to already be a Computer Scientist, or an Experienced Programmer ( though it helps )</a:t>
            </a:r>
          </a:p>
          <a:p>
            <a:r>
              <a:rPr lang="en-US" sz="2200">
                <a:cs typeface="Calibri"/>
              </a:rPr>
              <a:t>You do not need to be very technical to get started with CUDA – a basic intuition and idea is enough</a:t>
            </a:r>
          </a:p>
          <a:p>
            <a:r>
              <a:rPr lang="en-US" sz="2200">
                <a:cs typeface="Calibri"/>
              </a:rPr>
              <a:t>Basics of C programming and a CUDA capable NVIDIA GPU are enough,</a:t>
            </a:r>
          </a:p>
          <a:p>
            <a:pPr lvl="1"/>
            <a:r>
              <a:rPr lang="en-US" sz="1800">
                <a:cs typeface="Calibri"/>
              </a:rPr>
              <a:t>Variables, functions, loops, header file #includes, assignments, operators, compiling, running, and debugging code, control statements, arrays, memory allocation and deallocation</a:t>
            </a:r>
          </a:p>
          <a:p>
            <a:pPr lvl="1"/>
            <a:r>
              <a:rPr lang="en-US" sz="1800">
                <a:cs typeface="Calibri"/>
              </a:rPr>
              <a:t>Preferred IDE is </a:t>
            </a:r>
            <a:r>
              <a:rPr lang="en-US" sz="1800" b="1">
                <a:cs typeface="Calibri"/>
              </a:rPr>
              <a:t>Visual Studio</a:t>
            </a:r>
            <a:r>
              <a:rPr lang="en-US" sz="1800">
                <a:cs typeface="Calibri"/>
              </a:rPr>
              <a:t>, if Windows</a:t>
            </a:r>
          </a:p>
          <a:p>
            <a:pPr lvl="1"/>
            <a:r>
              <a:rPr lang="en-US" sz="1800" b="1">
                <a:cs typeface="Calibri"/>
              </a:rPr>
              <a:t>Makefiles</a:t>
            </a:r>
            <a:r>
              <a:rPr lang="en-US" sz="1800">
                <a:cs typeface="Calibri"/>
              </a:rPr>
              <a:t> are mostly enough when working in Linux</a:t>
            </a:r>
          </a:p>
          <a:p>
            <a:pPr lvl="1"/>
            <a:r>
              <a:rPr lang="en-US" sz="1800">
                <a:cs typeface="Calibri"/>
              </a:rPr>
              <a:t>NVVP, </a:t>
            </a:r>
            <a:r>
              <a:rPr lang="en-US" sz="1800" b="1">
                <a:cs typeface="Calibri"/>
              </a:rPr>
              <a:t>NVIDIA Visual Profiler</a:t>
            </a:r>
            <a:r>
              <a:rPr lang="en-US" sz="1800">
                <a:cs typeface="Calibri"/>
              </a:rPr>
              <a:t>, a profiling tool that comes with </a:t>
            </a:r>
            <a:r>
              <a:rPr lang="en-US" sz="1800" b="1">
                <a:cs typeface="Calibri"/>
              </a:rPr>
              <a:t>CUDA Toolkit</a:t>
            </a:r>
          </a:p>
          <a:p>
            <a:pPr lvl="1"/>
            <a:r>
              <a:rPr lang="en-US" sz="1800" b="1">
                <a:cs typeface="Calibri"/>
              </a:rPr>
              <a:t>cuda-gdb, </a:t>
            </a:r>
            <a:r>
              <a:rPr lang="en-US" sz="1800">
                <a:cs typeface="Calibri"/>
              </a:rPr>
              <a:t>a command line debugger for CUDA programs</a:t>
            </a:r>
          </a:p>
          <a:p>
            <a:pPr lvl="1"/>
            <a:r>
              <a:rPr lang="en-US" sz="1800">
                <a:cs typeface="Calibri"/>
              </a:rPr>
              <a:t>General standard is to have source files be indicated by *.cu extension, header files be indicated by *.cuh extension</a:t>
            </a:r>
          </a:p>
        </p:txBody>
      </p:sp>
    </p:spTree>
    <p:extLst>
      <p:ext uri="{BB962C8B-B14F-4D97-AF65-F5344CB8AC3E}">
        <p14:creationId xmlns:p14="http://schemas.microsoft.com/office/powerpoint/2010/main" val="164087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22"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9"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1"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C5827-1354-43A6-95D0-9BE3E21B96FC}"/>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000" kern="1200">
                <a:solidFill>
                  <a:schemeClr val="bg1"/>
                </a:solidFill>
                <a:latin typeface="+mj-lt"/>
                <a:ea typeface="+mj-ea"/>
                <a:cs typeface="+mj-cs"/>
              </a:rPr>
              <a:t>Break!</a:t>
            </a:r>
            <a:br>
              <a:rPr lang="en-US" sz="5000" kern="1200">
                <a:solidFill>
                  <a:schemeClr val="bg1"/>
                </a:solidFill>
                <a:latin typeface="+mj-lt"/>
                <a:ea typeface="+mj-ea"/>
                <a:cs typeface="+mj-cs"/>
              </a:rPr>
            </a:br>
            <a:r>
              <a:rPr lang="en-US" sz="5000" kern="1200">
                <a:solidFill>
                  <a:schemeClr val="bg1"/>
                </a:solidFill>
                <a:latin typeface="+mj-lt"/>
                <a:ea typeface="+mj-ea"/>
                <a:cs typeface="+mj-cs"/>
              </a:rPr>
              <a:t>Currently summary for discussed topics.</a:t>
            </a:r>
            <a:br>
              <a:rPr lang="en-US" sz="5000" kern="1200">
                <a:solidFill>
                  <a:schemeClr val="bg1"/>
                </a:solidFill>
                <a:latin typeface="+mj-lt"/>
                <a:ea typeface="+mj-ea"/>
                <a:cs typeface="+mj-cs"/>
              </a:rPr>
            </a:br>
            <a:r>
              <a:rPr lang="en-US" sz="5000" kern="1200">
                <a:solidFill>
                  <a:schemeClr val="bg1"/>
                </a:solidFill>
                <a:latin typeface="+mj-lt"/>
                <a:ea typeface="+mj-ea"/>
                <a:cs typeface="+mj-cs"/>
              </a:rPr>
              <a:t>Any Q/A?</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9833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4BCFAD-5D34-4DFB-BF73-4A1D31271E45}"/>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First Steps</a:t>
            </a:r>
          </a:p>
        </p:txBody>
      </p:sp>
    </p:spTree>
    <p:extLst>
      <p:ext uri="{BB962C8B-B14F-4D97-AF65-F5344CB8AC3E}">
        <p14:creationId xmlns:p14="http://schemas.microsoft.com/office/powerpoint/2010/main" val="233337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1CF48-C754-4D61-ADA4-2A511BDDB32D}"/>
              </a:ext>
            </a:extLst>
          </p:cNvPr>
          <p:cNvSpPr>
            <a:spLocks noGrp="1"/>
          </p:cNvSpPr>
          <p:nvPr>
            <p:ph type="title"/>
          </p:nvPr>
        </p:nvSpPr>
        <p:spPr>
          <a:xfrm>
            <a:off x="838200" y="365125"/>
            <a:ext cx="5558489" cy="1325563"/>
          </a:xfrm>
        </p:spPr>
        <p:txBody>
          <a:bodyPr vert="horz" lIns="91440" tIns="45720" rIns="91440" bIns="45720" rtlCol="0">
            <a:normAutofit/>
          </a:bodyPr>
          <a:lstStyle/>
          <a:p>
            <a:r>
              <a:rPr lang="en-US" kern="1200">
                <a:latin typeface="+mj-lt"/>
                <a:ea typeface="+mj-ea"/>
                <a:cs typeface="+mj-cs"/>
              </a:rPr>
              <a:t>Introduction To Myself</a:t>
            </a:r>
          </a:p>
        </p:txBody>
      </p:sp>
      <p:sp>
        <p:nvSpPr>
          <p:cNvPr id="28" name="Freeform: Shape 3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412EBE9-9908-4059-8113-40CE9E5270AA}"/>
              </a:ext>
            </a:extLst>
          </p:cNvPr>
          <p:cNvSpPr>
            <a:spLocks noGrp="1"/>
          </p:cNvSpPr>
          <p:nvPr>
            <p:ph idx="1"/>
          </p:nvPr>
        </p:nvSpPr>
        <p:spPr>
          <a:xfrm>
            <a:off x="838200" y="1825625"/>
            <a:ext cx="5558489" cy="4351338"/>
          </a:xfrm>
        </p:spPr>
        <p:txBody>
          <a:bodyPr vert="horz" lIns="91440" tIns="45720" rIns="91440" bIns="45720" rtlCol="0">
            <a:normAutofit/>
          </a:bodyPr>
          <a:lstStyle/>
          <a:p>
            <a:pPr marL="0" indent="0">
              <a:buNone/>
            </a:pPr>
            <a:r>
              <a:rPr lang="en-US" sz="1300">
                <a:cs typeface="Calibri"/>
              </a:rPr>
              <a:t>I'm Saif!</a:t>
            </a:r>
            <a:br>
              <a:rPr lang="en-US" sz="1300">
                <a:cs typeface="Calibri"/>
              </a:rPr>
            </a:br>
            <a:r>
              <a:rPr lang="en-US" sz="1300">
                <a:cs typeface="Calibri"/>
              </a:rPr>
              <a:t>I'm currently an undergrad from FAST NUCES, Karachi, majoring in Computer Science.</a:t>
            </a:r>
          </a:p>
          <a:p>
            <a:pPr marL="0" indent="0">
              <a:buNone/>
            </a:pPr>
            <a:r>
              <a:rPr lang="en-US" sz="1300">
                <a:cs typeface="Calibri"/>
              </a:rPr>
              <a:t>Interested in,</a:t>
            </a:r>
          </a:p>
          <a:p>
            <a:pPr marL="0" indent="0">
              <a:buNone/>
            </a:pPr>
            <a:r>
              <a:rPr lang="en-US" sz="1300">
                <a:cs typeface="Calibri"/>
              </a:rPr>
              <a:t>- Web Dev, Data Engineering, HPC, Software Engineering, Backend Architecture and Infrastructure Design</a:t>
            </a:r>
          </a:p>
          <a:p>
            <a:pPr marL="0" indent="0">
              <a:buNone/>
            </a:pPr>
            <a:endParaRPr lang="en-US" sz="1300">
              <a:cs typeface="Calibri"/>
            </a:endParaRPr>
          </a:p>
          <a:p>
            <a:pPr marL="0" indent="0">
              <a:buNone/>
            </a:pPr>
            <a:r>
              <a:rPr lang="en-US" sz="1300">
                <a:cs typeface="Calibri"/>
              </a:rPr>
              <a:t>What's my experience with CUDA?</a:t>
            </a:r>
          </a:p>
          <a:p>
            <a:pPr marL="0" indent="0">
              <a:buNone/>
            </a:pPr>
            <a:endParaRPr lang="en-US" sz="1300">
              <a:cs typeface="Calibri"/>
            </a:endParaRPr>
          </a:p>
          <a:p>
            <a:pPr marL="0" indent="0">
              <a:buNone/>
            </a:pPr>
            <a:r>
              <a:rPr lang="en-US" sz="1300">
                <a:cs typeface="Calibri"/>
              </a:rPr>
              <a:t>Not on many social media, but you can connect with me on,</a:t>
            </a:r>
          </a:p>
          <a:p>
            <a:pPr marL="0" indent="0">
              <a:buNone/>
            </a:pPr>
            <a:r>
              <a:rPr lang="en-US" sz="1300">
                <a:cs typeface="Calibri"/>
              </a:rPr>
              <a:t>- Github, </a:t>
            </a:r>
            <a:r>
              <a:rPr lang="en-US" sz="1300">
                <a:ea typeface="+mn-lt"/>
                <a:cs typeface="+mn-lt"/>
                <a:hlinkClick r:id="rId2"/>
              </a:rPr>
              <a:t>https://github.com/rubix982</a:t>
            </a:r>
            <a:endParaRPr lang="en-US" sz="1300">
              <a:cs typeface="Calibri"/>
            </a:endParaRPr>
          </a:p>
          <a:p>
            <a:pPr marL="0" indent="0">
              <a:buNone/>
            </a:pPr>
            <a:r>
              <a:rPr lang="en-US" sz="1300">
                <a:cs typeface="Calibri"/>
              </a:rPr>
              <a:t>- LinkedIn, </a:t>
            </a:r>
            <a:r>
              <a:rPr lang="en-US" sz="1300">
                <a:ea typeface="+mn-lt"/>
                <a:cs typeface="+mn-lt"/>
                <a:hlinkClick r:id="rId3"/>
              </a:rPr>
              <a:t>https://www.linkedin.com/in/saif-ul-islam-93786b187/</a:t>
            </a:r>
            <a:endParaRPr lang="en-US" sz="1300">
              <a:cs typeface="Calibri"/>
            </a:endParaRPr>
          </a:p>
          <a:p>
            <a:pPr marL="0" indent="0">
              <a:buNone/>
            </a:pPr>
            <a:r>
              <a:rPr lang="en-US" sz="1300">
                <a:cs typeface="Calibri"/>
              </a:rPr>
              <a:t>- Stack Overflow, </a:t>
            </a:r>
            <a:r>
              <a:rPr lang="en-US" sz="1300">
                <a:ea typeface="+mn-lt"/>
                <a:cs typeface="+mn-lt"/>
                <a:hlinkClick r:id="rId4"/>
              </a:rPr>
              <a:t>https://stackoverflow.com/users/10576072/saif-ul-islam</a:t>
            </a:r>
            <a:endParaRPr lang="en-US" sz="1300">
              <a:ea typeface="+mn-lt"/>
              <a:cs typeface="+mn-lt"/>
            </a:endParaRPr>
          </a:p>
          <a:p>
            <a:pPr marL="0" indent="0">
              <a:buNone/>
            </a:pPr>
            <a:r>
              <a:rPr lang="en-US" sz="1300">
                <a:ea typeface="+mn-lt"/>
                <a:cs typeface="+mn-lt"/>
              </a:rPr>
              <a:t>- Mail, saifulislam84210@gmail.com</a:t>
            </a:r>
          </a:p>
          <a:p>
            <a:pPr marL="0" indent="0">
              <a:buNone/>
            </a:pPr>
            <a:endParaRPr lang="en-US" sz="1300">
              <a:cs typeface="Calibri"/>
            </a:endParaRPr>
          </a:p>
        </p:txBody>
      </p:sp>
      <p:sp>
        <p:nvSpPr>
          <p:cNvPr id="30" name="Oval 3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lock Arc 3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36" name="Straight Connector 3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3" name="Arc 4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Shape 4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527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88631" y="4760132"/>
            <a:ext cx="3947420" cy="1777829"/>
          </a:xfrm>
        </p:spPr>
        <p:txBody>
          <a:bodyPr>
            <a:normAutofit/>
          </a:bodyPr>
          <a:lstStyle/>
          <a:p>
            <a:r>
              <a:rPr lang="en-US" sz="4000">
                <a:cs typeface="Calibri Light"/>
              </a:rPr>
              <a:t>Tools And Platforms</a:t>
            </a:r>
          </a:p>
        </p:txBody>
      </p:sp>
      <p:sp>
        <p:nvSpPr>
          <p:cNvPr id="45" name="Freeform: Shape 4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6" descr="A screenshot of a cell phone&#10;&#10;Description automatically generated">
            <a:extLst>
              <a:ext uri="{FF2B5EF4-FFF2-40B4-BE49-F238E27FC236}">
                <a16:creationId xmlns:a16="http://schemas.microsoft.com/office/drawing/2014/main" id="{0B7DEC2E-E8DF-40CB-A7CB-CE5B136F1F9A}"/>
              </a:ext>
            </a:extLst>
          </p:cNvPr>
          <p:cNvPicPr>
            <a:picLocks noChangeAspect="1"/>
          </p:cNvPicPr>
          <p:nvPr/>
        </p:nvPicPr>
        <p:blipFill>
          <a:blip r:embed="rId2"/>
          <a:stretch>
            <a:fillRect/>
          </a:stretch>
        </p:blipFill>
        <p:spPr>
          <a:xfrm>
            <a:off x="3018747" y="671951"/>
            <a:ext cx="6163500" cy="3359108"/>
          </a:xfrm>
          <a:prstGeom prst="rect">
            <a:avLst/>
          </a:prstGeom>
        </p:spPr>
      </p:pic>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3141105" y="4806242"/>
            <a:ext cx="1555544" cy="1770300"/>
          </a:xfrm>
        </p:spPr>
        <p:txBody>
          <a:bodyPr vert="horz" lIns="91440" tIns="45720" rIns="91440" bIns="45720" rtlCol="0" anchor="ctr">
            <a:normAutofit/>
          </a:bodyPr>
          <a:lstStyle/>
          <a:p>
            <a:r>
              <a:rPr lang="en-US" sz="1800">
                <a:cs typeface="Calibri"/>
              </a:rPr>
              <a:t>Windows</a:t>
            </a:r>
            <a:endParaRPr lang="en-US">
              <a:cs typeface="Calibri"/>
            </a:endParaRPr>
          </a:p>
          <a:p>
            <a:r>
              <a:rPr lang="en-US" sz="1800">
                <a:cs typeface="Calibri"/>
              </a:rPr>
              <a:t>Linux</a:t>
            </a:r>
          </a:p>
          <a:p>
            <a:r>
              <a:rPr lang="en-US" sz="1800">
                <a:cs typeface="Calibri"/>
              </a:rPr>
              <a:t>MacOS</a:t>
            </a:r>
          </a:p>
        </p:txBody>
      </p:sp>
    </p:spTree>
    <p:extLst>
      <p:ext uri="{BB962C8B-B14F-4D97-AF65-F5344CB8AC3E}">
        <p14:creationId xmlns:p14="http://schemas.microsoft.com/office/powerpoint/2010/main" val="80779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Hardware Setup</a:t>
            </a:r>
            <a:endParaRPr lang="en-US" sz="54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Windows</a:t>
            </a:r>
          </a:p>
          <a:p>
            <a:r>
              <a:rPr lang="en-US" sz="2200">
                <a:cs typeface="Calibri"/>
              </a:rPr>
              <a:t>Linux</a:t>
            </a:r>
          </a:p>
          <a:p>
            <a:r>
              <a:rPr lang="en-US" sz="2200">
                <a:cs typeface="Calibri"/>
              </a:rPr>
              <a:t>MacOSX</a:t>
            </a:r>
          </a:p>
          <a:p>
            <a:r>
              <a:rPr lang="en-US" sz="2200">
                <a:cs typeface="Calibri"/>
              </a:rPr>
              <a:t>Determining Compute Capibility</a:t>
            </a:r>
          </a:p>
          <a:p>
            <a:r>
              <a:rPr lang="en-US" sz="2200">
                <a:cs typeface="Calibri"/>
              </a:rPr>
              <a:t>Detailed notes for hardware setup are </a:t>
            </a:r>
            <a:r>
              <a:rPr lang="en-US" sz="2200">
                <a:cs typeface="Calibri"/>
                <a:hlinkClick r:id="rId2"/>
              </a:rPr>
              <a:t>here</a:t>
            </a:r>
            <a:endParaRPr lang="en-US" sz="2200">
              <a:cs typeface="Calibri"/>
            </a:endParaRPr>
          </a:p>
        </p:txBody>
      </p:sp>
    </p:spTree>
    <p:extLst>
      <p:ext uri="{BB962C8B-B14F-4D97-AF65-F5344CB8AC3E}">
        <p14:creationId xmlns:p14="http://schemas.microsoft.com/office/powerpoint/2010/main" val="247771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Software Setup  - Windows</a:t>
            </a:r>
            <a:endParaRPr lang="en-US" sz="54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Make sure to sign up for the "</a:t>
            </a:r>
            <a:r>
              <a:rPr lang="en-US" sz="2200" b="1">
                <a:cs typeface="Calibri"/>
                <a:hlinkClick r:id="rId2"/>
              </a:rPr>
              <a:t>CUDA Zone</a:t>
            </a:r>
            <a:r>
              <a:rPr lang="en-US" sz="2200">
                <a:cs typeface="Calibri"/>
              </a:rPr>
              <a:t>" for a full list of CUDA-Dev related material</a:t>
            </a:r>
            <a:endParaRPr lang="en-US"/>
          </a:p>
          <a:p>
            <a:r>
              <a:rPr lang="en-US" sz="1800">
                <a:cs typeface="Calibri"/>
              </a:rPr>
              <a:t>Create a restore point ( recommended ) by going to 'Control Panel' -&gt; Type 'Create a restore point' in the search box. </a:t>
            </a:r>
            <a:r>
              <a:rPr lang="en-US" sz="1800">
                <a:ea typeface="+mn-lt"/>
                <a:cs typeface="+mn-lt"/>
              </a:rPr>
              <a:t>Click on search result</a:t>
            </a:r>
            <a:r>
              <a:rPr lang="en-US" sz="1800">
                <a:cs typeface="Calibri"/>
              </a:rPr>
              <a:t> to open 'System Protection' tab in 'System Properties' tab. To create a restore point, click on 'Create...'. I maybe wrong, so please check this out</a:t>
            </a:r>
          </a:p>
          <a:p>
            <a:r>
              <a:rPr lang="en-US" sz="1800">
                <a:cs typeface="Calibri"/>
              </a:rPr>
              <a:t>Recommended IDE and setup are </a:t>
            </a:r>
            <a:r>
              <a:rPr lang="en-US" sz="1800">
                <a:cs typeface="Calibri"/>
                <a:hlinkClick r:id="rId3"/>
              </a:rPr>
              <a:t>Visual Studio 2019</a:t>
            </a:r>
            <a:r>
              <a:rPr lang="en-US" sz="1800">
                <a:cs typeface="Calibri"/>
              </a:rPr>
              <a:t>, </a:t>
            </a:r>
            <a:r>
              <a:rPr lang="en-US" sz="1800">
                <a:cs typeface="Calibri"/>
                <a:hlinkClick r:id="rId4"/>
              </a:rPr>
              <a:t>CUDA Toolkit 11.2</a:t>
            </a:r>
            <a:r>
              <a:rPr lang="en-US" sz="1800">
                <a:cs typeface="Calibri"/>
              </a:rPr>
              <a:t>, and </a:t>
            </a:r>
            <a:r>
              <a:rPr lang="en-US" sz="1800">
                <a:cs typeface="Calibri"/>
                <a:hlinkClick r:id="rId5"/>
              </a:rPr>
              <a:t>Nsight Visual Studio Edition 2020.3.0</a:t>
            </a:r>
            <a:r>
              <a:rPr lang="en-US" sz="1800">
                <a:cs typeface="Calibri"/>
              </a:rPr>
              <a:t>. These versions are the latest at the time of writing. Please make sure to ensure compability between these. Downgrad as needed.</a:t>
            </a:r>
          </a:p>
          <a:p>
            <a:r>
              <a:rPr lang="en-US" sz="1800">
                <a:cs typeface="Calibri"/>
              </a:rPr>
              <a:t>The CUDA Toolkit should take care of 4 primary software components, </a:t>
            </a:r>
            <a:r>
              <a:rPr lang="en-US" sz="1800" b="1">
                <a:solidFill>
                  <a:srgbClr val="97BE49"/>
                </a:solidFill>
                <a:ea typeface="+mn-lt"/>
                <a:cs typeface="+mn-lt"/>
              </a:rPr>
              <a:t>CUDA Toolkit</a:t>
            </a:r>
            <a:r>
              <a:rPr lang="en-US" sz="1800">
                <a:solidFill>
                  <a:srgbClr val="97BE49"/>
                </a:solidFill>
                <a:ea typeface="+mn-lt"/>
                <a:cs typeface="+mn-lt"/>
              </a:rPr>
              <a:t> </a:t>
            </a:r>
            <a:r>
              <a:rPr lang="en-US" sz="1800">
                <a:cs typeface="Calibri"/>
              </a:rPr>
              <a:t>itself, </a:t>
            </a:r>
            <a:r>
              <a:rPr lang="en-US" sz="1800" b="1">
                <a:solidFill>
                  <a:srgbClr val="97BE49"/>
                </a:solidFill>
                <a:cs typeface="Calibri"/>
              </a:rPr>
              <a:t>CUDA GPU Device Driver</a:t>
            </a:r>
            <a:r>
              <a:rPr lang="en-US" sz="1800">
                <a:cs typeface="Calibri"/>
              </a:rPr>
              <a:t>, </a:t>
            </a:r>
            <a:r>
              <a:rPr lang="en-US" sz="1800" b="1">
                <a:solidFill>
                  <a:srgbClr val="97BE49"/>
                </a:solidFill>
                <a:cs typeface="Calibri"/>
              </a:rPr>
              <a:t>NSight Visual Studio Edition</a:t>
            </a:r>
            <a:r>
              <a:rPr lang="en-US" sz="1800">
                <a:cs typeface="Calibri"/>
              </a:rPr>
              <a:t>, and </a:t>
            </a:r>
            <a:r>
              <a:rPr lang="en-US" sz="1800" b="1">
                <a:solidFill>
                  <a:srgbClr val="97BE49"/>
                </a:solidFill>
                <a:cs typeface="Calibri"/>
              </a:rPr>
              <a:t>CUDA Samples</a:t>
            </a:r>
            <a:r>
              <a:rPr lang="en-US" sz="1800">
                <a:cs typeface="Calibri"/>
              </a:rPr>
              <a:t>.</a:t>
            </a:r>
            <a:endParaRPr lang="en-US" sz="1800" i="1">
              <a:cs typeface="Calibri"/>
            </a:endParaRPr>
          </a:p>
          <a:p>
            <a:r>
              <a:rPr lang="en-US" sz="1800">
                <a:cs typeface="Calibri"/>
              </a:rPr>
              <a:t>After installation, go ahead and open one of the </a:t>
            </a:r>
            <a:r>
              <a:rPr lang="en-US" sz="1800" i="1">
                <a:cs typeface="Calibri"/>
              </a:rPr>
              <a:t>cuda samples </a:t>
            </a:r>
            <a:r>
              <a:rPr lang="en-US" sz="1800">
                <a:cs typeface="Calibri"/>
              </a:rPr>
              <a:t>under </a:t>
            </a:r>
            <a:r>
              <a:rPr lang="en-US" sz="1800" i="1">
                <a:cs typeface="Calibri"/>
              </a:rPr>
              <a:t>'All Programs', </a:t>
            </a:r>
            <a:r>
              <a:rPr lang="en-US" sz="1800">
                <a:cs typeface="Calibri"/>
              </a:rPr>
              <a:t>choose any of the given examples, open up a </a:t>
            </a:r>
            <a:r>
              <a:rPr lang="en-US" sz="1800" i="1">
                <a:cs typeface="Calibri"/>
              </a:rPr>
              <a:t>.vsproj </a:t>
            </a:r>
            <a:r>
              <a:rPr lang="en-US" sz="1800">
                <a:cs typeface="Calibri"/>
              </a:rPr>
              <a:t>file, that should open up a project. Press the F7 key to start the build process. Executables are generated within the </a:t>
            </a:r>
            <a:r>
              <a:rPr lang="en-US" sz="1800" i="1">
                <a:cs typeface="Calibri"/>
              </a:rPr>
              <a:t>bin </a:t>
            </a:r>
            <a:r>
              <a:rPr lang="en-US" sz="1800">
                <a:cs typeface="Calibri"/>
              </a:rPr>
              <a:t>folder, then double click to execute it</a:t>
            </a:r>
            <a:endParaRPr lang="en-US" sz="1800" i="1">
              <a:cs typeface="Calibri"/>
            </a:endParaRPr>
          </a:p>
          <a:p>
            <a:r>
              <a:rPr lang="en-US" sz="1800">
                <a:cs typeface="Calibri"/>
              </a:rPr>
              <a:t>For the complete documentation, read the </a:t>
            </a:r>
            <a:r>
              <a:rPr lang="en-US" sz="1800">
                <a:cs typeface="Calibri"/>
                <a:hlinkClick r:id="rId6"/>
              </a:rPr>
              <a:t>documentation article</a:t>
            </a:r>
            <a:r>
              <a:rPr lang="en-US" sz="1800" i="1">
                <a:cs typeface="Calibri"/>
              </a:rPr>
              <a:t> </a:t>
            </a:r>
            <a:endParaRPr lang="en-US" sz="1800">
              <a:cs typeface="Calibri"/>
            </a:endParaRPr>
          </a:p>
        </p:txBody>
      </p:sp>
    </p:spTree>
    <p:extLst>
      <p:ext uri="{BB962C8B-B14F-4D97-AF65-F5344CB8AC3E}">
        <p14:creationId xmlns:p14="http://schemas.microsoft.com/office/powerpoint/2010/main" val="4142148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Software Setup - Linux</a:t>
            </a:r>
            <a:endParaRPr lang="en-US" sz="54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A3584A7C-A8BF-432C-9B95-0CD3189A5BD0}"/>
              </a:ext>
            </a:extLst>
          </p:cNvPr>
          <p:cNvSpPr>
            <a:spLocks noGrp="1"/>
          </p:cNvSpPr>
          <p:nvPr>
            <p:ph idx="1"/>
          </p:nvPr>
        </p:nvSpPr>
        <p:spPr>
          <a:xfrm>
            <a:off x="838200" y="1929384"/>
            <a:ext cx="10515600" cy="4251960"/>
          </a:xfrm>
        </p:spPr>
        <p:txBody>
          <a:bodyPr vert="horz" lIns="91440" tIns="45720" rIns="91440" bIns="45720" rtlCol="0" anchor="t">
            <a:normAutofit fontScale="92500" lnSpcReduction="20000"/>
          </a:bodyPr>
          <a:lstStyle/>
          <a:p>
            <a:r>
              <a:rPr lang="en-US" sz="2200">
                <a:cs typeface="Calibri"/>
              </a:rPr>
              <a:t>Make sure to sign up for the "</a:t>
            </a:r>
            <a:r>
              <a:rPr lang="en-US" sz="2200" b="1">
                <a:cs typeface="Calibri"/>
                <a:hlinkClick r:id="rId2"/>
              </a:rPr>
              <a:t>CUDA Zone</a:t>
            </a:r>
            <a:r>
              <a:rPr lang="en-US" sz="2200">
                <a:cs typeface="Calibri"/>
              </a:rPr>
              <a:t>" for a full list of CUDA-Dev related material</a:t>
            </a:r>
            <a:endParaRPr lang="en-US"/>
          </a:p>
          <a:p>
            <a:r>
              <a:rPr lang="en-US" sz="1800">
                <a:cs typeface="Calibri"/>
              </a:rPr>
              <a:t>Make sure to verify that you indeed have a CUDA capable GPU from the 'Hardware Setup' section</a:t>
            </a:r>
          </a:p>
          <a:p>
            <a:r>
              <a:rPr lang="en-US" sz="1800">
                <a:cs typeface="Calibri"/>
              </a:rPr>
              <a:t>Check to make sure you have the </a:t>
            </a:r>
            <a:r>
              <a:rPr lang="en-US" sz="1800" b="1">
                <a:cs typeface="Calibri"/>
              </a:rPr>
              <a:t>gcc </a:t>
            </a:r>
            <a:r>
              <a:rPr lang="en-US" sz="1800">
                <a:cs typeface="Calibri"/>
              </a:rPr>
              <a:t>compiler, by running 'gcc –version'. If not, simply run 'sudo apt-get install gcc'</a:t>
            </a:r>
          </a:p>
          <a:p>
            <a:r>
              <a:rPr lang="en-US" sz="1800">
                <a:cs typeface="Calibri"/>
              </a:rPr>
              <a:t>Get the </a:t>
            </a:r>
            <a:r>
              <a:rPr lang="en-US" sz="1800">
                <a:cs typeface="Calibri"/>
                <a:hlinkClick r:id="rId3"/>
              </a:rPr>
              <a:t>CUDA Toolkit 11.2</a:t>
            </a:r>
            <a:r>
              <a:rPr lang="en-US" sz="1800">
                <a:cs typeface="Calibri"/>
              </a:rPr>
              <a:t>. If on [Lu,Xu,U,Ku]buntu, double click on the download file, it should open the </a:t>
            </a:r>
            <a:r>
              <a:rPr lang="en-US" sz="1800" i="1">
                <a:cs typeface="Calibri"/>
              </a:rPr>
              <a:t>Software Center</a:t>
            </a:r>
            <a:r>
              <a:rPr lang="en-US" sz="1800">
                <a:cs typeface="Calibri"/>
              </a:rPr>
              <a:t>. When complete, run the following in a terminal, '</a:t>
            </a:r>
            <a:r>
              <a:rPr lang="en-US" sz="1800">
                <a:solidFill>
                  <a:srgbClr val="97BE49"/>
                </a:solidFill>
                <a:cs typeface="Calibri"/>
              </a:rPr>
              <a:t>sudo apt-get update –y; sudo apt-get install cuda</a:t>
            </a:r>
            <a:r>
              <a:rPr lang="en-US" sz="1800">
                <a:cs typeface="Calibri"/>
              </a:rPr>
              <a:t>'.</a:t>
            </a:r>
            <a:endParaRPr lang="en-US">
              <a:cs typeface="Calibri"/>
            </a:endParaRPr>
          </a:p>
          <a:p>
            <a:r>
              <a:rPr lang="en-US" sz="1800">
                <a:cs typeface="Calibri"/>
              </a:rPr>
              <a:t>Open with a text editor, profile configuration at '~/.profile', append '</a:t>
            </a:r>
            <a:r>
              <a:rPr lang="en-US" sz="1800">
                <a:solidFill>
                  <a:srgbClr val="97BE49"/>
                </a:solidFill>
                <a:cs typeface="Calibri"/>
              </a:rPr>
              <a:t>export PATH=/usr/local/cuda/bin:$PATH</a:t>
            </a:r>
            <a:r>
              <a:rPr lang="en-US" sz="1800">
                <a:cs typeface="Calibri"/>
              </a:rPr>
              <a:t>', save and exit. Now, similarly open '</a:t>
            </a:r>
            <a:r>
              <a:rPr lang="en-US" sz="1800">
                <a:solidFill>
                  <a:srgbClr val="97BE49"/>
                </a:solidFill>
                <a:cs typeface="Calibri"/>
              </a:rPr>
              <a:t>~/.bashrc</a:t>
            </a:r>
            <a:r>
              <a:rPr lang="en-US" sz="1800">
                <a:cs typeface="Calibri"/>
              </a:rPr>
              <a:t>', append '</a:t>
            </a:r>
            <a:r>
              <a:rPr lang="en-US" sz="1800">
                <a:solidFill>
                  <a:srgbClr val="97BE49"/>
                </a:solidFill>
                <a:cs typeface="Calibri"/>
              </a:rPr>
              <a:t>export LD_LIBRARY_PATH=/usr/local/cuda/lib64:$LD_LIBRARY_path</a:t>
            </a:r>
            <a:r>
              <a:rPr lang="en-US" sz="1800">
                <a:cs typeface="Calibri"/>
              </a:rPr>
              <a:t>', save and exit</a:t>
            </a:r>
            <a:endParaRPr lang="en-US">
              <a:cs typeface="Calibri"/>
            </a:endParaRPr>
          </a:p>
          <a:p>
            <a:r>
              <a:rPr lang="en-US" sz="1800">
                <a:cs typeface="Calibri"/>
              </a:rPr>
              <a:t>Restart the machine, via a terminal, run '</a:t>
            </a:r>
            <a:r>
              <a:rPr lang="en-US" sz="1800">
                <a:solidFill>
                  <a:srgbClr val="97BE49"/>
                </a:solidFill>
                <a:cs typeface="Calibri"/>
              </a:rPr>
              <a:t>printenv | grep cuda</a:t>
            </a:r>
            <a:r>
              <a:rPr lang="en-US" sz="1800">
                <a:cs typeface="Calibri"/>
              </a:rPr>
              <a:t>'. If you get lines with a results that '</a:t>
            </a:r>
            <a:r>
              <a:rPr lang="en-US" sz="1800">
                <a:solidFill>
                  <a:srgbClr val="97BE49"/>
                </a:solidFill>
                <a:cs typeface="Calibri"/>
              </a:rPr>
              <a:t>cuda</a:t>
            </a:r>
            <a:r>
              <a:rPr lang="en-US" sz="1800">
                <a:cs typeface="Calibri"/>
              </a:rPr>
              <a:t>' in them, the setup was successful. Also, you can now run the cuda compiler, called NVIDIA C Compiler', by running '</a:t>
            </a:r>
            <a:r>
              <a:rPr lang="en-US" sz="1800">
                <a:solidFill>
                  <a:srgbClr val="97BE49"/>
                </a:solidFill>
                <a:cs typeface="Calibri"/>
              </a:rPr>
              <a:t>nvcc –version</a:t>
            </a:r>
            <a:r>
              <a:rPr lang="en-US" sz="1800">
                <a:solidFill>
                  <a:srgbClr val="FFFFFF"/>
                </a:solidFill>
                <a:cs typeface="Calibri"/>
              </a:rPr>
              <a:t>'</a:t>
            </a:r>
            <a:endParaRPr lang="en-US" sz="1800">
              <a:cs typeface="Calibri"/>
            </a:endParaRPr>
          </a:p>
          <a:p>
            <a:r>
              <a:rPr lang="en-US" sz="1800">
                <a:cs typeface="Calibri"/>
              </a:rPr>
              <a:t>To generate cuda samples, run '</a:t>
            </a:r>
            <a:r>
              <a:rPr lang="en-US" sz="1800">
                <a:solidFill>
                  <a:srgbClr val="97BE49"/>
                </a:solidFill>
                <a:cs typeface="Calibri"/>
              </a:rPr>
              <a:t>cuda-install-samples-7.5.sh ~</a:t>
            </a:r>
            <a:r>
              <a:rPr lang="en-US" sz="1800">
                <a:cs typeface="Calibri"/>
              </a:rPr>
              <a:t>'. This generates the samples as '</a:t>
            </a:r>
            <a:r>
              <a:rPr lang="en-US" sz="1800">
                <a:solidFill>
                  <a:srgbClr val="97BE49"/>
                </a:solidFill>
                <a:cs typeface="Calibri"/>
              </a:rPr>
              <a:t>~/NVIDIA_CUDA-7.5_Samples</a:t>
            </a:r>
            <a:r>
              <a:rPr lang="en-US" sz="1800">
                <a:cs typeface="Calibri"/>
              </a:rPr>
              <a:t>'. Run '</a:t>
            </a:r>
            <a:r>
              <a:rPr lang="en-US" sz="1800">
                <a:solidFill>
                  <a:srgbClr val="97BE49"/>
                </a:solidFill>
                <a:cs typeface="Calibri"/>
              </a:rPr>
              <a:t>ls</a:t>
            </a:r>
            <a:r>
              <a:rPr lang="en-US" sz="1800">
                <a:solidFill>
                  <a:srgbClr val="97BE49"/>
                </a:solidFill>
                <a:ea typeface="+mn-lt"/>
                <a:cs typeface="+mn-lt"/>
              </a:rPr>
              <a:t> ~/NVIDIA_CUDA-7.5_Samples</a:t>
            </a:r>
            <a:r>
              <a:rPr lang="en-US" sz="1800">
                <a:ea typeface="+mn-lt"/>
                <a:cs typeface="+mn-lt"/>
              </a:rPr>
              <a:t>'. To see those samples.</a:t>
            </a:r>
          </a:p>
          <a:p>
            <a:r>
              <a:rPr lang="en-US" sz="1800">
                <a:ea typeface="+mn-lt"/>
                <a:cs typeface="+mn-lt"/>
              </a:rPr>
              <a:t>To run a sample, visit any of the samples, run 'make' in the same directory as a makefile. This generates an executable binary, for example '</a:t>
            </a:r>
            <a:r>
              <a:rPr lang="en-US" sz="1800">
                <a:solidFill>
                  <a:srgbClr val="97BE49"/>
                </a:solidFill>
                <a:ea typeface="+mn-lt"/>
                <a:cs typeface="+mn-lt"/>
              </a:rPr>
              <a:t>exectuble</a:t>
            </a:r>
            <a:r>
              <a:rPr lang="en-US" sz="1800">
                <a:ea typeface="+mn-lt"/>
                <a:cs typeface="+mn-lt"/>
              </a:rPr>
              <a:t>', then run '</a:t>
            </a:r>
            <a:r>
              <a:rPr lang="en-US" sz="1800">
                <a:solidFill>
                  <a:srgbClr val="97BE49"/>
                </a:solidFill>
                <a:ea typeface="+mn-lt"/>
                <a:cs typeface="+mn-lt"/>
              </a:rPr>
              <a:t>./executable</a:t>
            </a:r>
            <a:r>
              <a:rPr lang="en-US" sz="1800">
                <a:ea typeface="+mn-lt"/>
                <a:cs typeface="+mn-lt"/>
              </a:rPr>
              <a:t>'.</a:t>
            </a:r>
          </a:p>
          <a:p>
            <a:r>
              <a:rPr lang="en-US" sz="1800">
                <a:ea typeface="+mn-lt"/>
                <a:cs typeface="+mn-lt"/>
              </a:rPr>
              <a:t>For the complete documentation, visit this </a:t>
            </a:r>
            <a:r>
              <a:rPr lang="en-US" sz="1800">
                <a:ea typeface="+mn-lt"/>
                <a:cs typeface="+mn-lt"/>
                <a:hlinkClick r:id="rId4"/>
              </a:rPr>
              <a:t>documentation article</a:t>
            </a:r>
            <a:endParaRPr lang="en-US" sz="1800">
              <a:ea typeface="+mn-lt"/>
              <a:cs typeface="+mn-lt"/>
            </a:endParaRPr>
          </a:p>
        </p:txBody>
      </p:sp>
    </p:spTree>
    <p:extLst>
      <p:ext uri="{BB962C8B-B14F-4D97-AF65-F5344CB8AC3E}">
        <p14:creationId xmlns:p14="http://schemas.microsoft.com/office/powerpoint/2010/main" val="4013326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Software Setup - MacOS</a:t>
            </a:r>
            <a:endParaRPr lang="en-US" sz="54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Make sure to sign up for the "</a:t>
            </a:r>
            <a:r>
              <a:rPr lang="en-US" sz="2200" b="1">
                <a:cs typeface="Calibri"/>
                <a:hlinkClick r:id="rId2"/>
              </a:rPr>
              <a:t>CUDA Zone</a:t>
            </a:r>
            <a:r>
              <a:rPr lang="en-US" sz="2200">
                <a:cs typeface="Calibri"/>
              </a:rPr>
              <a:t>" for a full list of CUDA-Dev related material</a:t>
            </a:r>
          </a:p>
          <a:p>
            <a:r>
              <a:rPr lang="en-US" sz="2200">
                <a:cs typeface="Calibri"/>
              </a:rPr>
              <a:t>To be able to setup CUDA, you need to have a CUDA enabled GPU. MacOS mostly does not have 3rd party hardware updates, so you might need to consider getting a platform release that does have something like that.</a:t>
            </a:r>
            <a:endParaRPr lang="en-US"/>
          </a:p>
          <a:p>
            <a:r>
              <a:rPr lang="en-US" sz="2200">
                <a:cs typeface="Calibri"/>
              </a:rPr>
              <a:t>NVIDIA has officially cut off working and building for MacOS. The latest version for MacOS at the moment is 10.2, compared to the latest  for Windows / Linux, which is 11.2. You can read the full article here, </a:t>
            </a:r>
            <a:r>
              <a:rPr lang="en-US" sz="2200">
                <a:ea typeface="+mn-lt"/>
                <a:cs typeface="+mn-lt"/>
                <a:hlinkClick r:id="rId3"/>
              </a:rPr>
              <a:t>https://www.provideocoalition.com/officially-official-nvidia-drops-cuda-support-for-macos/</a:t>
            </a:r>
          </a:p>
          <a:p>
            <a:r>
              <a:rPr lang="en-US" sz="2200">
                <a:ea typeface="+mn-lt"/>
                <a:cs typeface="+mn-lt"/>
              </a:rPr>
              <a:t>To people who still are interested, check out </a:t>
            </a:r>
            <a:r>
              <a:rPr lang="en-US" sz="2200">
                <a:ea typeface="+mn-lt"/>
                <a:cs typeface="+mn-lt"/>
                <a:hlinkClick r:id="rId4"/>
              </a:rPr>
              <a:t>https://www.nvidia.com/en-us/drivers/cuda/418_163/macosx-cuda-418_163-driver/</a:t>
            </a:r>
            <a:r>
              <a:rPr lang="en-US" sz="2200">
                <a:ea typeface="+mn-lt"/>
                <a:cs typeface="+mn-lt"/>
              </a:rPr>
              <a:t>, for until MacOS 10.13.</a:t>
            </a:r>
            <a:endParaRPr lang="en-US"/>
          </a:p>
        </p:txBody>
      </p:sp>
    </p:spTree>
    <p:extLst>
      <p:ext uri="{BB962C8B-B14F-4D97-AF65-F5344CB8AC3E}">
        <p14:creationId xmlns:p14="http://schemas.microsoft.com/office/powerpoint/2010/main" val="3009124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6FA36CDD-291F-4978-B83E-63FE347603D3}"/>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353451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C5827-1354-43A6-95D0-9BE3E21B96FC}"/>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000" kern="1200">
                <a:solidFill>
                  <a:schemeClr val="bg1"/>
                </a:solidFill>
                <a:latin typeface="+mj-lt"/>
                <a:ea typeface="+mj-ea"/>
                <a:cs typeface="+mj-cs"/>
              </a:rPr>
              <a:t>Break!</a:t>
            </a:r>
            <a:br>
              <a:rPr lang="en-US" sz="5000" kern="1200">
                <a:solidFill>
                  <a:schemeClr val="bg1"/>
                </a:solidFill>
                <a:latin typeface="+mj-lt"/>
                <a:ea typeface="+mj-ea"/>
                <a:cs typeface="+mj-cs"/>
              </a:rPr>
            </a:br>
            <a:r>
              <a:rPr lang="en-US" sz="5000" kern="1200">
                <a:solidFill>
                  <a:schemeClr val="bg1"/>
                </a:solidFill>
                <a:latin typeface="+mj-lt"/>
                <a:ea typeface="+mj-ea"/>
                <a:cs typeface="+mj-cs"/>
              </a:rPr>
              <a:t>Currently summary for discussed topics.</a:t>
            </a:r>
            <a:br>
              <a:rPr lang="en-US" sz="5000" kern="1200">
                <a:solidFill>
                  <a:schemeClr val="bg1"/>
                </a:solidFill>
                <a:latin typeface="+mj-lt"/>
                <a:ea typeface="+mj-ea"/>
                <a:cs typeface="+mj-cs"/>
              </a:rPr>
            </a:br>
            <a:r>
              <a:rPr lang="en-US" sz="5000" kern="1200">
                <a:solidFill>
                  <a:schemeClr val="bg1"/>
                </a:solidFill>
                <a:latin typeface="+mj-lt"/>
                <a:ea typeface="+mj-ea"/>
                <a:cs typeface="+mj-cs"/>
              </a:rPr>
              <a:t>Any Q/A?</a:t>
            </a:r>
          </a:p>
        </p:txBody>
      </p:sp>
      <p:sp>
        <p:nvSpPr>
          <p:cNvPr id="12"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46766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6EB4B-C8B8-4052-BF9E-459B71359ECB}"/>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a:solidFill>
                  <a:schemeClr val="tx1"/>
                </a:solidFill>
                <a:latin typeface="+mj-lt"/>
                <a:ea typeface="+mj-ea"/>
                <a:cs typeface="+mj-cs"/>
              </a:rPr>
              <a:t>Resources, And Materials To Learn From</a:t>
            </a:r>
          </a:p>
          <a:p>
            <a:endParaRPr lang="en-US" sz="8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3B05AE6-8DFB-4B81-9809-87B289353F61}"/>
              </a:ext>
            </a:extLst>
          </p:cNvPr>
          <p:cNvSpPr>
            <a:spLocks noGrp="1"/>
          </p:cNvSpPr>
          <p:nvPr>
            <p:ph idx="1"/>
          </p:nvPr>
        </p:nvSpPr>
        <p:spPr>
          <a:xfrm>
            <a:off x="578651" y="4723637"/>
            <a:ext cx="11034695" cy="1481396"/>
          </a:xfrm>
        </p:spPr>
        <p:txBody>
          <a:bodyPr vert="horz" lIns="91440" tIns="45720" rIns="91440" bIns="45720" rtlCol="0">
            <a:normAutofit/>
          </a:bodyPr>
          <a:lstStyle/>
          <a:p>
            <a:pPr marL="0" indent="0">
              <a:buNone/>
            </a:pPr>
            <a:r>
              <a:rPr lang="en-US" kern="1200">
                <a:solidFill>
                  <a:schemeClr val="tx1"/>
                </a:solidFill>
                <a:latin typeface="+mn-lt"/>
                <a:ea typeface="+mn-ea"/>
                <a:cs typeface="+mn-cs"/>
              </a:rPr>
              <a:t>The section dedicated to expanding and looking into the CUDA, NVIDIA ecosystem</a:t>
            </a:r>
          </a:p>
        </p:txBody>
      </p:sp>
      <p:sp>
        <p:nvSpPr>
          <p:cNvPr id="24" name="Rectangle 23">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96799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589560" y="856180"/>
            <a:ext cx="5279408" cy="1128068"/>
          </a:xfrm>
        </p:spPr>
        <p:txBody>
          <a:bodyPr anchor="ctr">
            <a:normAutofit/>
          </a:bodyPr>
          <a:lstStyle/>
          <a:p>
            <a:r>
              <a:rPr lang="en-US" sz="4000">
                <a:cs typeface="Calibri Light"/>
              </a:rPr>
              <a:t>CUDA HPC Developer</a:t>
            </a:r>
          </a:p>
        </p:txBody>
      </p:sp>
      <p:grpSp>
        <p:nvGrpSpPr>
          <p:cNvPr id="68" name="Group 6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9" name="Rectangle 6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1">
            <a:extLst>
              <a:ext uri="{FF2B5EF4-FFF2-40B4-BE49-F238E27FC236}">
                <a16:creationId xmlns:a16="http://schemas.microsoft.com/office/drawing/2014/main" id="{37A88AFB-B241-4051-AF88-654C820A0183}"/>
              </a:ext>
            </a:extLst>
          </p:cNvPr>
          <p:cNvSpPr>
            <a:spLocks noGrp="1"/>
          </p:cNvSpPr>
          <p:nvPr>
            <p:ph idx="1"/>
          </p:nvPr>
        </p:nvSpPr>
        <p:spPr>
          <a:xfrm>
            <a:off x="590719" y="2330505"/>
            <a:ext cx="5278066" cy="3979585"/>
          </a:xfrm>
        </p:spPr>
        <p:txBody>
          <a:bodyPr vert="horz" lIns="91440" tIns="45720" rIns="91440" bIns="45720" rtlCol="0" anchor="ctr">
            <a:normAutofit lnSpcReduction="10000"/>
          </a:bodyPr>
          <a:lstStyle/>
          <a:p>
            <a:r>
              <a:rPr lang="en-US" sz="1600">
                <a:cs typeface="Calibri"/>
              </a:rPr>
              <a:t>The CUDA HPC Developer program consists of smaller sub programs,</a:t>
            </a:r>
          </a:p>
          <a:p>
            <a:pPr lvl="1"/>
            <a:r>
              <a:rPr lang="en-US" sz="1600">
                <a:cs typeface="Calibri"/>
              </a:rPr>
              <a:t>"</a:t>
            </a:r>
            <a:r>
              <a:rPr lang="en-US" sz="1600">
                <a:solidFill>
                  <a:srgbClr val="97BE49"/>
                </a:solidFill>
                <a:cs typeface="Calibri"/>
              </a:rPr>
              <a:t>GPU Programming for HPC.</a:t>
            </a:r>
            <a:r>
              <a:rPr lang="en-US" sz="1600">
                <a:cs typeface="Calibri"/>
              </a:rPr>
              <a:t>", which includes libraries for math, image and video algorithms, deep learning, partner libraries </a:t>
            </a:r>
            <a:r>
              <a:rPr lang="en-US" sz="1600" err="1">
                <a:cs typeface="Calibri"/>
              </a:rPr>
              <a:t>etc</a:t>
            </a:r>
            <a:r>
              <a:rPr lang="en-US" sz="1600">
                <a:cs typeface="Calibri"/>
              </a:rPr>
              <a:t>, standardized C/C++/Fortran/MATLAB support, </a:t>
            </a:r>
            <a:r>
              <a:rPr lang="en-US" sz="1600" err="1">
                <a:cs typeface="Calibri"/>
              </a:rPr>
              <a:t>OpenACC</a:t>
            </a:r>
            <a:r>
              <a:rPr lang="en-US" sz="1600">
                <a:cs typeface="Calibri"/>
              </a:rPr>
              <a:t> development, as shown on the right. Visit </a:t>
            </a:r>
            <a:r>
              <a:rPr lang="en-US" sz="1600">
                <a:cs typeface="Calibri"/>
                <a:hlinkClick r:id="rId2"/>
              </a:rPr>
              <a:t>here for more details</a:t>
            </a:r>
            <a:r>
              <a:rPr lang="en-US" sz="1600">
                <a:cs typeface="Calibri"/>
              </a:rPr>
              <a:t>.</a:t>
            </a:r>
          </a:p>
          <a:p>
            <a:pPr lvl="1"/>
            <a:r>
              <a:rPr lang="en-US" sz="1600">
                <a:cs typeface="Calibri"/>
              </a:rPr>
              <a:t>"</a:t>
            </a:r>
            <a:r>
              <a:rPr lang="en-US" sz="1600">
                <a:solidFill>
                  <a:srgbClr val="97BE49"/>
                </a:solidFill>
                <a:cs typeface="Calibri"/>
              </a:rPr>
              <a:t>NVIDIA HPC SDK</a:t>
            </a:r>
            <a:r>
              <a:rPr lang="en-US" sz="1600">
                <a:cs typeface="Calibri"/>
              </a:rPr>
              <a:t>", contains extensive details for, also shown in the right slide, Scientists, Application Developers, Educators, and IT Support / DevOps. You can visit it </a:t>
            </a:r>
            <a:r>
              <a:rPr lang="en-US" sz="1600">
                <a:cs typeface="Calibri"/>
                <a:hlinkClick r:id="rId3"/>
              </a:rPr>
              <a:t>here</a:t>
            </a:r>
            <a:r>
              <a:rPr lang="en-US" sz="1600">
                <a:cs typeface="Calibri"/>
              </a:rPr>
              <a:t> </a:t>
            </a:r>
          </a:p>
          <a:p>
            <a:pPr lvl="1"/>
            <a:r>
              <a:rPr lang="en-US" sz="1600">
                <a:cs typeface="Calibri"/>
              </a:rPr>
              <a:t>"</a:t>
            </a:r>
            <a:r>
              <a:rPr lang="en-US" sz="1600">
                <a:solidFill>
                  <a:srgbClr val="97BE49"/>
                </a:solidFill>
                <a:cs typeface="Calibri"/>
              </a:rPr>
              <a:t>Exploring Technical Content</a:t>
            </a:r>
            <a:r>
              <a:rPr lang="en-US" sz="1600">
                <a:cs typeface="Calibri"/>
              </a:rPr>
              <a:t>", has on-demand sessions, podcasts, demos, research posters. Please visit this </a:t>
            </a:r>
            <a:r>
              <a:rPr lang="en-US" sz="1600">
                <a:cs typeface="Calibri"/>
                <a:hlinkClick r:id="rId4"/>
              </a:rPr>
              <a:t>extensive search option</a:t>
            </a:r>
            <a:r>
              <a:rPr lang="en-US" sz="1600">
                <a:cs typeface="Calibri"/>
              </a:rPr>
              <a:t> for an in depth category and filtering option, or </a:t>
            </a:r>
            <a:r>
              <a:rPr lang="en-US" sz="1600">
                <a:cs typeface="Calibri"/>
                <a:hlinkClick r:id="rId5"/>
              </a:rPr>
              <a:t>here</a:t>
            </a:r>
            <a:r>
              <a:rPr lang="en-US" sz="1600">
                <a:cs typeface="Calibri"/>
              </a:rPr>
              <a:t> if you would just like a high overview analysis</a:t>
            </a:r>
          </a:p>
          <a:p>
            <a:pPr lvl="1"/>
            <a:endParaRPr lang="en-US" sz="1600">
              <a:cs typeface="Calibri"/>
            </a:endParaRPr>
          </a:p>
          <a:p>
            <a:pPr lvl="1"/>
            <a:endParaRPr lang="en-US" sz="1600">
              <a:cs typeface="Calibri"/>
            </a:endParaRPr>
          </a:p>
        </p:txBody>
      </p:sp>
      <p:sp>
        <p:nvSpPr>
          <p:cNvPr id="74" name="Rectangle 7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Graphical user interface, application, website&#10;&#10;Description automatically generated">
            <a:extLst>
              <a:ext uri="{FF2B5EF4-FFF2-40B4-BE49-F238E27FC236}">
                <a16:creationId xmlns:a16="http://schemas.microsoft.com/office/drawing/2014/main" id="{CCE0F23F-683E-461F-A178-B25E1A963DFE}"/>
              </a:ext>
            </a:extLst>
          </p:cNvPr>
          <p:cNvPicPr>
            <a:picLocks noChangeAspect="1"/>
          </p:cNvPicPr>
          <p:nvPr/>
        </p:nvPicPr>
        <p:blipFill>
          <a:blip r:embed="rId6"/>
          <a:stretch>
            <a:fillRect/>
          </a:stretch>
        </p:blipFill>
        <p:spPr>
          <a:xfrm>
            <a:off x="7083423" y="725421"/>
            <a:ext cx="4397433" cy="2231697"/>
          </a:xfrm>
          <a:prstGeom prst="rect">
            <a:avLst/>
          </a:prstGeom>
        </p:spPr>
      </p:pic>
      <p:sp>
        <p:nvSpPr>
          <p:cNvPr id="78" name="Rectangle 7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ext&#10;&#10;Description automatically generated">
            <a:extLst>
              <a:ext uri="{FF2B5EF4-FFF2-40B4-BE49-F238E27FC236}">
                <a16:creationId xmlns:a16="http://schemas.microsoft.com/office/drawing/2014/main" id="{9BB5F77D-DB02-4078-A2AF-69E175DEA893}"/>
              </a:ext>
            </a:extLst>
          </p:cNvPr>
          <p:cNvPicPr>
            <a:picLocks noChangeAspect="1"/>
          </p:cNvPicPr>
          <p:nvPr/>
        </p:nvPicPr>
        <p:blipFill>
          <a:blip r:embed="rId7"/>
          <a:stretch>
            <a:fillRect/>
          </a:stretch>
        </p:blipFill>
        <p:spPr>
          <a:xfrm>
            <a:off x="7401539" y="3707894"/>
            <a:ext cx="3759337" cy="2518756"/>
          </a:xfrm>
          <a:prstGeom prst="rect">
            <a:avLst/>
          </a:prstGeom>
        </p:spPr>
      </p:pic>
    </p:spTree>
    <p:extLst>
      <p:ext uri="{BB962C8B-B14F-4D97-AF65-F5344CB8AC3E}">
        <p14:creationId xmlns:p14="http://schemas.microsoft.com/office/powerpoint/2010/main" val="828039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30936" y="502920"/>
            <a:ext cx="3419856" cy="1463040"/>
          </a:xfrm>
        </p:spPr>
        <p:txBody>
          <a:bodyPr anchor="ctr">
            <a:normAutofit/>
          </a:bodyPr>
          <a:lstStyle/>
          <a:p>
            <a:r>
              <a:rPr lang="en-US" sz="3400">
                <a:cs typeface="Calibri Light"/>
              </a:rPr>
              <a:t>NVIDIA Developer Program</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4654295" y="502920"/>
            <a:ext cx="6894576" cy="1463040"/>
          </a:xfrm>
        </p:spPr>
        <p:txBody>
          <a:bodyPr vert="horz" lIns="91440" tIns="45720" rIns="91440" bIns="45720" rtlCol="0" anchor="ctr">
            <a:normAutofit fontScale="85000" lnSpcReduction="20000"/>
          </a:bodyPr>
          <a:lstStyle/>
          <a:p>
            <a:r>
              <a:rPr lang="en-US" sz="2000">
                <a:cs typeface="Calibri"/>
              </a:rPr>
              <a:t>Joining the developer program gives you tons of benefits right of the bat for your project</a:t>
            </a:r>
          </a:p>
          <a:p>
            <a:r>
              <a:rPr lang="en-US" sz="2000">
                <a:cs typeface="Calibri"/>
              </a:rPr>
              <a:t>Easy access to CUDA Libraries</a:t>
            </a:r>
          </a:p>
          <a:p>
            <a:r>
              <a:rPr lang="en-US" sz="2000">
                <a:cs typeface="Calibri"/>
              </a:rPr>
              <a:t>… And tons of material, for free</a:t>
            </a:r>
          </a:p>
          <a:p>
            <a:r>
              <a:rPr lang="en-US" sz="2000">
                <a:cs typeface="Calibri"/>
              </a:rPr>
              <a:t>You can check out </a:t>
            </a:r>
            <a:r>
              <a:rPr lang="en-US" sz="2000">
                <a:cs typeface="Calibri"/>
                <a:hlinkClick r:id="rId2"/>
              </a:rPr>
              <a:t>this link</a:t>
            </a:r>
            <a:endParaRPr lang="en-US" sz="2000">
              <a:cs typeface="Calibri"/>
            </a:endParaRPr>
          </a:p>
        </p:txBody>
      </p:sp>
      <p:pic>
        <p:nvPicPr>
          <p:cNvPr id="4" name="Picture 6" descr="Graphical user interface, text&#10;&#10;Description automatically generated">
            <a:extLst>
              <a:ext uri="{FF2B5EF4-FFF2-40B4-BE49-F238E27FC236}">
                <a16:creationId xmlns:a16="http://schemas.microsoft.com/office/drawing/2014/main" id="{67D23B07-923C-4ED9-B352-FFB0719F4E34}"/>
              </a:ext>
            </a:extLst>
          </p:cNvPr>
          <p:cNvPicPr>
            <a:picLocks noChangeAspect="1"/>
          </p:cNvPicPr>
          <p:nvPr/>
        </p:nvPicPr>
        <p:blipFill>
          <a:blip r:embed="rId3"/>
          <a:stretch>
            <a:fillRect/>
          </a:stretch>
        </p:blipFill>
        <p:spPr>
          <a:xfrm>
            <a:off x="630936" y="2523743"/>
            <a:ext cx="10917936" cy="3493738"/>
          </a:xfrm>
          <a:prstGeom prst="rect">
            <a:avLst/>
          </a:prstGeom>
        </p:spPr>
      </p:pic>
    </p:spTree>
    <p:extLst>
      <p:ext uri="{BB962C8B-B14F-4D97-AF65-F5344CB8AC3E}">
        <p14:creationId xmlns:p14="http://schemas.microsoft.com/office/powerpoint/2010/main" val="280679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DDA1F87-0E64-4113-A559-5006F0E611FF}"/>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kern="1200">
                <a:solidFill>
                  <a:schemeClr val="tx1"/>
                </a:solidFill>
                <a:latin typeface="+mj-lt"/>
                <a:ea typeface="+mj-ea"/>
                <a:cs typeface="+mj-cs"/>
              </a:rPr>
              <a:t>Table Of Contents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Graphical user interface&#10;&#10;Description automatically generated">
            <a:extLst>
              <a:ext uri="{FF2B5EF4-FFF2-40B4-BE49-F238E27FC236}">
                <a16:creationId xmlns:a16="http://schemas.microsoft.com/office/drawing/2014/main" id="{F82A9E12-7E69-4582-8DE1-7AA221EDD9A7}"/>
              </a:ext>
            </a:extLst>
          </p:cNvPr>
          <p:cNvPicPr>
            <a:picLocks noChangeAspect="1"/>
          </p:cNvPicPr>
          <p:nvPr/>
        </p:nvPicPr>
        <p:blipFill>
          <a:blip r:embed="rId2"/>
          <a:stretch>
            <a:fillRect/>
          </a:stretch>
        </p:blipFill>
        <p:spPr>
          <a:xfrm>
            <a:off x="5414356" y="661663"/>
            <a:ext cx="6408836" cy="5383422"/>
          </a:xfrm>
          <a:prstGeom prst="rect">
            <a:avLst/>
          </a:prstGeom>
        </p:spPr>
      </p:pic>
    </p:spTree>
    <p:extLst>
      <p:ext uri="{BB962C8B-B14F-4D97-AF65-F5344CB8AC3E}">
        <p14:creationId xmlns:p14="http://schemas.microsoft.com/office/powerpoint/2010/main" val="2947316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30936" y="639520"/>
            <a:ext cx="3429000" cy="1719072"/>
          </a:xfrm>
        </p:spPr>
        <p:txBody>
          <a:bodyPr anchor="b">
            <a:normAutofit/>
          </a:bodyPr>
          <a:lstStyle/>
          <a:p>
            <a:r>
              <a:rPr lang="en-US" sz="3800">
                <a:cs typeface="Calibri Light"/>
              </a:rPr>
              <a:t>CUDA Toolkit Documentation</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a:cs typeface="Calibri"/>
              </a:rPr>
              <a:t>As with everything, there is a </a:t>
            </a:r>
            <a:r>
              <a:rPr lang="en-US" sz="2200">
                <a:cs typeface="Calibri"/>
                <a:hlinkClick r:id="rId2"/>
              </a:rPr>
              <a:t>documentation and guide</a:t>
            </a:r>
            <a:r>
              <a:rPr lang="en-US" sz="2200">
                <a:cs typeface="Calibri"/>
              </a:rPr>
              <a:t> for everything CUDA related and its libraries.</a:t>
            </a:r>
            <a:endParaRPr lang="en-US" sz="2200"/>
          </a:p>
          <a:p>
            <a:r>
              <a:rPr lang="en-US" sz="2200">
                <a:cs typeface="Calibri"/>
              </a:rPr>
              <a:t>It's pretty huge, and is meant as a developer guide</a:t>
            </a:r>
          </a:p>
          <a:p>
            <a:r>
              <a:rPr lang="en-US" sz="2200">
                <a:cs typeface="Calibri"/>
              </a:rPr>
              <a:t>Use it only when you need to</a:t>
            </a:r>
          </a:p>
          <a:p>
            <a:endParaRPr lang="en-US" sz="2200">
              <a:cs typeface="Calibri"/>
            </a:endParaRPr>
          </a:p>
        </p:txBody>
      </p:sp>
      <p:pic>
        <p:nvPicPr>
          <p:cNvPr id="4" name="Picture 6" descr="Chart, treemap chart&#10;&#10;Description automatically generated">
            <a:extLst>
              <a:ext uri="{FF2B5EF4-FFF2-40B4-BE49-F238E27FC236}">
                <a16:creationId xmlns:a16="http://schemas.microsoft.com/office/drawing/2014/main" id="{C72F6630-76D2-447C-8196-102B0FDA66C3}"/>
              </a:ext>
            </a:extLst>
          </p:cNvPr>
          <p:cNvPicPr>
            <a:picLocks noChangeAspect="1"/>
          </p:cNvPicPr>
          <p:nvPr/>
        </p:nvPicPr>
        <p:blipFill>
          <a:blip r:embed="rId3"/>
          <a:stretch>
            <a:fillRect/>
          </a:stretch>
        </p:blipFill>
        <p:spPr>
          <a:xfrm>
            <a:off x="4654296" y="676142"/>
            <a:ext cx="6903720" cy="5505716"/>
          </a:xfrm>
          <a:prstGeom prst="rect">
            <a:avLst/>
          </a:prstGeom>
        </p:spPr>
      </p:pic>
    </p:spTree>
    <p:extLst>
      <p:ext uri="{BB962C8B-B14F-4D97-AF65-F5344CB8AC3E}">
        <p14:creationId xmlns:p14="http://schemas.microsoft.com/office/powerpoint/2010/main" val="770328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CUDA Libraries Documentation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Linear Algebra, Differential Equations, Sparse and Dense Matrixes, Matrix Factorizations, Random Number Generators, , Video Filtering and Segmentation, and so much more</a:t>
            </a:r>
          </a:p>
          <a:p>
            <a:r>
              <a:rPr lang="en-US" sz="2200">
                <a:cs typeface="Calibri"/>
              </a:rPr>
              <a:t>There's </a:t>
            </a:r>
            <a:r>
              <a:rPr lang="en-US" sz="2200">
                <a:solidFill>
                  <a:srgbClr val="97BE49"/>
                </a:solidFill>
                <a:cs typeface="Calibri"/>
              </a:rPr>
              <a:t>cuBLAS</a:t>
            </a:r>
            <a:r>
              <a:rPr lang="en-US" sz="2200">
                <a:cs typeface="Calibri"/>
              </a:rPr>
              <a:t>, </a:t>
            </a:r>
            <a:r>
              <a:rPr lang="en-US" sz="2200">
                <a:solidFill>
                  <a:srgbClr val="97BE49"/>
                </a:solidFill>
                <a:cs typeface="Calibri"/>
              </a:rPr>
              <a:t>cuSOLVER</a:t>
            </a:r>
            <a:r>
              <a:rPr lang="en-US" sz="2200">
                <a:cs typeface="Calibri"/>
              </a:rPr>
              <a:t>, </a:t>
            </a:r>
            <a:r>
              <a:rPr lang="en-US" sz="2200">
                <a:solidFill>
                  <a:srgbClr val="97BE49"/>
                </a:solidFill>
                <a:cs typeface="Calibri"/>
              </a:rPr>
              <a:t>NPP</a:t>
            </a:r>
            <a:r>
              <a:rPr lang="en-US" sz="2200">
                <a:cs typeface="Calibri"/>
              </a:rPr>
              <a:t> ( NVIDIA Performance Primitives ), </a:t>
            </a:r>
            <a:r>
              <a:rPr lang="en-US" sz="2200">
                <a:solidFill>
                  <a:srgbClr val="97BE49"/>
                </a:solidFill>
                <a:cs typeface="Calibri"/>
              </a:rPr>
              <a:t>cuTENSOR</a:t>
            </a:r>
            <a:r>
              <a:rPr lang="en-US" sz="2200">
                <a:cs typeface="Calibri"/>
              </a:rPr>
              <a:t>, </a:t>
            </a:r>
            <a:r>
              <a:rPr lang="en-US" sz="2200">
                <a:solidFill>
                  <a:srgbClr val="97BE49"/>
                </a:solidFill>
                <a:cs typeface="Calibri"/>
              </a:rPr>
              <a:t>nvJPEG</a:t>
            </a:r>
            <a:r>
              <a:rPr lang="en-US" sz="2200">
                <a:cs typeface="Calibri"/>
              </a:rPr>
              <a:t>, etc</a:t>
            </a:r>
          </a:p>
          <a:p>
            <a:r>
              <a:rPr lang="en-US" sz="2200">
                <a:cs typeface="Calibri"/>
              </a:rPr>
              <a:t>You can check out the </a:t>
            </a:r>
            <a:r>
              <a:rPr lang="en-US" sz="2200">
                <a:cs typeface="Calibri"/>
                <a:hlinkClick r:id="rId2"/>
              </a:rPr>
              <a:t>complete list here</a:t>
            </a:r>
            <a:endParaRPr lang="en-US" sz="2200">
              <a:cs typeface="Calibri"/>
            </a:endParaRPr>
          </a:p>
        </p:txBody>
      </p:sp>
    </p:spTree>
    <p:extLst>
      <p:ext uri="{BB962C8B-B14F-4D97-AF65-F5344CB8AC3E}">
        <p14:creationId xmlns:p14="http://schemas.microsoft.com/office/powerpoint/2010/main" val="4246872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4200">
                <a:cs typeface="Calibri Light"/>
              </a:rPr>
              <a:t>NGC – Platform To Accelerate HPC, AI, and Visual GPU</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Serves as a main repository for whatever content NVIDIA may release related to IT Support / DevOps or for Application Developers.</a:t>
            </a:r>
          </a:p>
          <a:p>
            <a:r>
              <a:rPr lang="en-US" sz="2200">
                <a:cs typeface="Calibri"/>
              </a:rPr>
              <a:t>Sorts the tools available in NVIDIA according to '</a:t>
            </a:r>
            <a:r>
              <a:rPr lang="en-US" sz="2200">
                <a:solidFill>
                  <a:srgbClr val="97BE49"/>
                </a:solidFill>
                <a:cs typeface="Calibri"/>
              </a:rPr>
              <a:t>Industry</a:t>
            </a:r>
            <a:r>
              <a:rPr lang="en-US" sz="2200">
                <a:cs typeface="Calibri"/>
              </a:rPr>
              <a:t>', '</a:t>
            </a:r>
            <a:r>
              <a:rPr lang="en-US" sz="2200">
                <a:solidFill>
                  <a:srgbClr val="97BE49"/>
                </a:solidFill>
                <a:cs typeface="Calibri"/>
              </a:rPr>
              <a:t>AI Application</a:t>
            </a:r>
            <a:r>
              <a:rPr lang="en-US" sz="2200">
                <a:cs typeface="Calibri"/>
              </a:rPr>
              <a:t>', and '</a:t>
            </a:r>
            <a:r>
              <a:rPr lang="en-US" sz="2200">
                <a:solidFill>
                  <a:srgbClr val="97BE49"/>
                </a:solidFill>
                <a:cs typeface="Calibri"/>
              </a:rPr>
              <a:t>Technology</a:t>
            </a:r>
            <a:r>
              <a:rPr lang="en-US" sz="2200">
                <a:cs typeface="Calibri"/>
              </a:rPr>
              <a:t>'</a:t>
            </a:r>
          </a:p>
          <a:p>
            <a:r>
              <a:rPr lang="en-US" sz="2200">
                <a:cs typeface="Calibri"/>
              </a:rPr>
              <a:t>There are categories to explore in, '</a:t>
            </a:r>
            <a:r>
              <a:rPr lang="en-US" sz="2200">
                <a:solidFill>
                  <a:srgbClr val="97BE49"/>
                </a:solidFill>
                <a:cs typeface="Calibri"/>
              </a:rPr>
              <a:t>Collections</a:t>
            </a:r>
            <a:r>
              <a:rPr lang="en-US" sz="2200">
                <a:cs typeface="Calibri"/>
              </a:rPr>
              <a:t>', '</a:t>
            </a:r>
            <a:r>
              <a:rPr lang="en-US" sz="2200">
                <a:solidFill>
                  <a:srgbClr val="97BE49"/>
                </a:solidFill>
                <a:cs typeface="Calibri"/>
              </a:rPr>
              <a:t>Containers</a:t>
            </a:r>
            <a:r>
              <a:rPr lang="en-US" sz="2200">
                <a:cs typeface="Calibri"/>
              </a:rPr>
              <a:t>', '</a:t>
            </a:r>
            <a:r>
              <a:rPr lang="en-US" sz="2200">
                <a:solidFill>
                  <a:srgbClr val="97BE49"/>
                </a:solidFill>
                <a:cs typeface="Calibri"/>
              </a:rPr>
              <a:t>Helm Charts</a:t>
            </a:r>
            <a:r>
              <a:rPr lang="en-US" sz="2200">
                <a:cs typeface="Calibri"/>
              </a:rPr>
              <a:t>', '</a:t>
            </a:r>
            <a:r>
              <a:rPr lang="en-US" sz="2200">
                <a:solidFill>
                  <a:srgbClr val="97BE49"/>
                </a:solidFill>
                <a:cs typeface="Calibri"/>
              </a:rPr>
              <a:t>Models</a:t>
            </a:r>
            <a:r>
              <a:rPr lang="en-US" sz="2200">
                <a:cs typeface="Calibri"/>
              </a:rPr>
              <a:t>', '</a:t>
            </a:r>
            <a:r>
              <a:rPr lang="en-US" sz="2200">
                <a:solidFill>
                  <a:srgbClr val="97BE49"/>
                </a:solidFill>
                <a:cs typeface="Calibri"/>
              </a:rPr>
              <a:t>Resources</a:t>
            </a:r>
            <a:r>
              <a:rPr lang="en-US" sz="2200">
                <a:cs typeface="Calibri"/>
              </a:rPr>
              <a:t>'</a:t>
            </a:r>
          </a:p>
          <a:p>
            <a:r>
              <a:rPr lang="en-US" sz="2200">
                <a:cs typeface="Calibri"/>
              </a:rPr>
              <a:t>Main focus on GPU optimized developer solutions, for DL, ML, and HPC, and their rapid deployment</a:t>
            </a:r>
          </a:p>
          <a:p>
            <a:r>
              <a:rPr lang="en-US" sz="2200">
                <a:cs typeface="Calibri"/>
              </a:rPr>
              <a:t>If you have any questions or run into any problems, there is always the </a:t>
            </a:r>
            <a:r>
              <a:rPr lang="en-US" sz="2200">
                <a:cs typeface="Calibri"/>
                <a:hlinkClick r:id="rId2"/>
              </a:rPr>
              <a:t>NVIDIA Forums</a:t>
            </a:r>
            <a:endParaRPr lang="en-US" sz="2200">
              <a:cs typeface="Calibri"/>
            </a:endParaRPr>
          </a:p>
        </p:txBody>
      </p:sp>
    </p:spTree>
    <p:extLst>
      <p:ext uri="{BB962C8B-B14F-4D97-AF65-F5344CB8AC3E}">
        <p14:creationId xmlns:p14="http://schemas.microsoft.com/office/powerpoint/2010/main" val="17410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NVIDIA Deep Learning Institute – 1/2</a:t>
            </a:r>
            <a:endParaRPr lang="en-US" sz="54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latin typeface="handle gothic"/>
                <a:cs typeface="Calibri"/>
              </a:rPr>
              <a:t>Mainly focused on the training side for people who might be interested in either,</a:t>
            </a:r>
          </a:p>
          <a:p>
            <a:pPr lvl="1"/>
            <a:r>
              <a:rPr lang="en-US" sz="1800">
                <a:solidFill>
                  <a:srgbClr val="97BE49"/>
                </a:solidFill>
                <a:latin typeface="handle gothic"/>
                <a:cs typeface="Calibri"/>
              </a:rPr>
              <a:t>Self-paced courses</a:t>
            </a:r>
          </a:p>
          <a:p>
            <a:pPr lvl="2"/>
            <a:r>
              <a:rPr lang="en-US" sz="1400">
                <a:latin typeface="handle gothic"/>
                <a:cs typeface="Calibri"/>
              </a:rPr>
              <a:t>Most courses are paid, except two very popular programs "</a:t>
            </a:r>
            <a:r>
              <a:rPr lang="en-US" sz="1400">
                <a:latin typeface="handle gothic"/>
                <a:cs typeface="Calibri"/>
                <a:hlinkClick r:id="rId2"/>
              </a:rPr>
              <a:t>Getting Started With AI On Jetson Nano</a:t>
            </a:r>
            <a:r>
              <a:rPr lang="en-US" sz="1400">
                <a:latin typeface="handle gothic"/>
                <a:cs typeface="Calibri"/>
              </a:rPr>
              <a:t>",  "</a:t>
            </a:r>
            <a:r>
              <a:rPr lang="en-US" sz="1400">
                <a:latin typeface="handle gothic"/>
                <a:cs typeface="Calibri"/>
                <a:hlinkClick r:id="rId3"/>
              </a:rPr>
              <a:t>Getting Started With DeepStream For Video Analytics On Jetson Nano</a:t>
            </a:r>
            <a:r>
              <a:rPr lang="en-US" sz="1400">
                <a:latin typeface="handle gothic"/>
                <a:cs typeface="Calibri"/>
              </a:rPr>
              <a:t>" are free and available as self-paced.</a:t>
            </a:r>
            <a:endParaRPr lang="en-US" sz="1400">
              <a:latin typeface="handle gothic"/>
              <a:ea typeface="+mn-lt"/>
              <a:cs typeface="+mn-lt"/>
            </a:endParaRPr>
          </a:p>
          <a:p>
            <a:pPr lvl="2"/>
            <a:r>
              <a:rPr lang="en-US" sz="1400">
                <a:solidFill>
                  <a:srgbClr val="FFFFFF"/>
                </a:solidFill>
                <a:latin typeface="handle gothic"/>
                <a:cs typeface="Calibri"/>
              </a:rPr>
              <a:t>Check out the </a:t>
            </a:r>
            <a:r>
              <a:rPr lang="en-US" sz="1400">
                <a:solidFill>
                  <a:srgbClr val="FFFFFF"/>
                </a:solidFill>
                <a:latin typeface="handle gothic"/>
                <a:cs typeface="Calibri"/>
                <a:hlinkClick r:id="rId4"/>
              </a:rPr>
              <a:t>course catalog here</a:t>
            </a:r>
            <a:endParaRPr lang="en-US" sz="1400">
              <a:solidFill>
                <a:srgbClr val="FFFFFF"/>
              </a:solidFill>
              <a:latin typeface="handle gothic"/>
              <a:cs typeface="Calibri"/>
            </a:endParaRPr>
          </a:p>
          <a:p>
            <a:pPr lvl="1"/>
            <a:r>
              <a:rPr lang="en-US" sz="1800">
                <a:solidFill>
                  <a:srgbClr val="97BE49"/>
                </a:solidFill>
                <a:latin typeface="handle gothic"/>
                <a:cs typeface="Calibri"/>
              </a:rPr>
              <a:t>Instructor-led workshops</a:t>
            </a:r>
          </a:p>
          <a:p>
            <a:pPr lvl="2"/>
            <a:r>
              <a:rPr lang="en-US" sz="1400">
                <a:latin typeface="handle gothic"/>
                <a:cs typeface="Calibri"/>
              </a:rPr>
              <a:t>Not completely avaible as free and viable options</a:t>
            </a:r>
          </a:p>
          <a:p>
            <a:pPr lvl="2"/>
            <a:r>
              <a:rPr lang="en-US" sz="1400">
                <a:latin typeface="handle gothic"/>
                <a:cs typeface="Calibri"/>
              </a:rPr>
              <a:t>Need to contact NVIDIA, who ask a certified </a:t>
            </a:r>
            <a:r>
              <a:rPr lang="en-US" sz="1400">
                <a:solidFill>
                  <a:srgbClr val="97BE49"/>
                </a:solidFill>
                <a:latin typeface="handle gothic"/>
                <a:cs typeface="Calibri"/>
              </a:rPr>
              <a:t>Deep Learning Instructor </a:t>
            </a:r>
            <a:r>
              <a:rPr lang="en-US" sz="1400">
                <a:latin typeface="handle gothic"/>
                <a:cs typeface="Calibri"/>
              </a:rPr>
              <a:t>to lead the workshop. If you're still interested, check out </a:t>
            </a:r>
            <a:r>
              <a:rPr lang="en-US" sz="1400">
                <a:latin typeface="handle gothic"/>
                <a:cs typeface="Calibri"/>
                <a:hlinkClick r:id="rId5"/>
              </a:rPr>
              <a:t>this link</a:t>
            </a:r>
            <a:endParaRPr lang="en-US" sz="1400">
              <a:solidFill>
                <a:srgbClr val="97BE49"/>
              </a:solidFill>
              <a:latin typeface="handle gothic"/>
              <a:cs typeface="Calibri"/>
            </a:endParaRPr>
          </a:p>
          <a:p>
            <a:pPr lvl="1"/>
            <a:r>
              <a:rPr lang="en-US" sz="1800">
                <a:solidFill>
                  <a:srgbClr val="97BE49"/>
                </a:solidFill>
                <a:latin typeface="handle gothic"/>
                <a:cs typeface="Calibri"/>
              </a:rPr>
              <a:t>Educator Programs and toolkits</a:t>
            </a:r>
            <a:r>
              <a:rPr lang="en-US" sz="1800">
                <a:latin typeface="handle gothic"/>
                <a:cs typeface="Calibri"/>
              </a:rPr>
              <a:t>. Has resources for</a:t>
            </a:r>
          </a:p>
          <a:p>
            <a:pPr lvl="2"/>
            <a:r>
              <a:rPr lang="en-US" sz="1400">
                <a:solidFill>
                  <a:srgbClr val="97BE49"/>
                </a:solidFill>
                <a:latin typeface="handle gothic"/>
                <a:cs typeface="Calibri"/>
              </a:rPr>
              <a:t>Teaching Kits</a:t>
            </a:r>
            <a:r>
              <a:rPr lang="en-US" sz="1400">
                <a:latin typeface="handle gothic"/>
                <a:cs typeface="Calibri"/>
              </a:rPr>
              <a:t> - Deep Learning, Accelerated Computing, and Robotics. Viable option for educators willing to teach these materials in their classrooms. Link is </a:t>
            </a:r>
            <a:r>
              <a:rPr lang="en-US" sz="1400">
                <a:latin typeface="handle gothic"/>
                <a:cs typeface="Calibri"/>
                <a:hlinkClick r:id="rId6"/>
              </a:rPr>
              <a:t>this</a:t>
            </a:r>
            <a:r>
              <a:rPr lang="en-US" sz="1400">
                <a:latin typeface="handle gothic"/>
                <a:cs typeface="Calibri"/>
              </a:rPr>
              <a:t>.</a:t>
            </a:r>
          </a:p>
          <a:p>
            <a:pPr lvl="2"/>
            <a:r>
              <a:rPr lang="en-US" sz="1400">
                <a:solidFill>
                  <a:srgbClr val="97BE49"/>
                </a:solidFill>
                <a:latin typeface="handle gothic"/>
                <a:cs typeface="Calibri"/>
              </a:rPr>
              <a:t> University Ambassador Program</a:t>
            </a:r>
            <a:r>
              <a:rPr lang="en-US" sz="1400">
                <a:latin typeface="handle gothic"/>
                <a:cs typeface="Calibri"/>
              </a:rPr>
              <a:t> - members receive course materials, instructor assessments, certification interviews to help you become a Deep Learning Instructor ( DLI ) certified, and deliver DLI courses. Find out </a:t>
            </a:r>
            <a:r>
              <a:rPr lang="en-US" sz="1400">
                <a:latin typeface="handle gothic"/>
                <a:cs typeface="Calibri"/>
                <a:hlinkClick r:id="rId7"/>
              </a:rPr>
              <a:t>more here</a:t>
            </a:r>
            <a:endParaRPr lang="en-US" sz="1400">
              <a:solidFill>
                <a:srgbClr val="FFFFFF"/>
              </a:solidFill>
              <a:latin typeface="handle gothic"/>
              <a:cs typeface="Calibri"/>
            </a:endParaRPr>
          </a:p>
          <a:p>
            <a:pPr lvl="2"/>
            <a:r>
              <a:rPr lang="en-US" sz="1400">
                <a:solidFill>
                  <a:srgbClr val="97BE49"/>
                </a:solidFill>
                <a:latin typeface="handle gothic"/>
                <a:cs typeface="Calibri"/>
              </a:rPr>
              <a:t>Jetson AI Ambassador Certification</a:t>
            </a:r>
            <a:r>
              <a:rPr lang="en-US" sz="1400">
                <a:latin typeface="handle gothic"/>
                <a:cs typeface="Calibri"/>
              </a:rPr>
              <a:t> - Two main programs at the moment, </a:t>
            </a:r>
            <a:r>
              <a:rPr lang="en-US" sz="1400">
                <a:solidFill>
                  <a:srgbClr val="97BE49"/>
                </a:solidFill>
                <a:latin typeface="handle gothic"/>
                <a:cs typeface="Calibri"/>
              </a:rPr>
              <a:t>Jetson AI Specialist</a:t>
            </a:r>
            <a:r>
              <a:rPr lang="en-US" sz="1400">
                <a:latin typeface="handle gothic"/>
                <a:cs typeface="Calibri"/>
              </a:rPr>
              <a:t>, and </a:t>
            </a:r>
            <a:r>
              <a:rPr lang="en-US" sz="1400">
                <a:solidFill>
                  <a:srgbClr val="97BE49"/>
                </a:solidFill>
                <a:latin typeface="handle gothic"/>
                <a:cs typeface="Calibri"/>
              </a:rPr>
              <a:t>Jetson AI Ambassador</a:t>
            </a:r>
            <a:r>
              <a:rPr lang="en-US" sz="1400">
                <a:latin typeface="handle gothic"/>
                <a:cs typeface="Calibri"/>
              </a:rPr>
              <a:t>. Learn </a:t>
            </a:r>
            <a:r>
              <a:rPr lang="en-US" sz="1400">
                <a:latin typeface="handle gothic"/>
                <a:cs typeface="Calibri"/>
                <a:hlinkClick r:id="rId8"/>
              </a:rPr>
              <a:t>more here</a:t>
            </a:r>
            <a:endParaRPr lang="en-US">
              <a:cs typeface="Calibri"/>
            </a:endParaRPr>
          </a:p>
        </p:txBody>
      </p:sp>
    </p:spTree>
    <p:extLst>
      <p:ext uri="{BB962C8B-B14F-4D97-AF65-F5344CB8AC3E}">
        <p14:creationId xmlns:p14="http://schemas.microsoft.com/office/powerpoint/2010/main" val="577459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2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30936" y="630936"/>
            <a:ext cx="3599688" cy="1463040"/>
          </a:xfrm>
        </p:spPr>
        <p:txBody>
          <a:bodyPr anchor="ctr">
            <a:normAutofit/>
          </a:bodyPr>
          <a:lstStyle/>
          <a:p>
            <a:r>
              <a:rPr lang="en-US" sz="3000">
                <a:solidFill>
                  <a:srgbClr val="FFFFFF"/>
                </a:solidFill>
                <a:cs typeface="Calibri Light"/>
              </a:rPr>
              <a:t>NVIDIA Deep Learning Institute – 2/2</a:t>
            </a:r>
            <a:endParaRPr lang="en-US" sz="3000">
              <a:solidFill>
                <a:srgbClr val="FFFFFF"/>
              </a:solidFill>
            </a:endParaRPr>
          </a:p>
        </p:txBody>
      </p:sp>
      <p:sp>
        <p:nvSpPr>
          <p:cNvPr id="2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4474462" y="630936"/>
            <a:ext cx="7074409" cy="1463040"/>
          </a:xfrm>
        </p:spPr>
        <p:txBody>
          <a:bodyPr vert="horz" lIns="91440" tIns="45720" rIns="91440" bIns="45720" rtlCol="0" anchor="ctr">
            <a:normAutofit fontScale="70000" lnSpcReduction="20000"/>
          </a:bodyPr>
          <a:lstStyle/>
          <a:p>
            <a:pPr marL="914400" lvl="2" indent="0">
              <a:buNone/>
            </a:pPr>
            <a:endParaRPr lang="en-US" sz="2200">
              <a:solidFill>
                <a:srgbClr val="FFFFFF"/>
              </a:solidFill>
              <a:latin typeface="handle gothic"/>
              <a:cs typeface="Calibri"/>
            </a:endParaRPr>
          </a:p>
          <a:p>
            <a:pPr lvl="1"/>
            <a:endParaRPr lang="en-US" sz="2200">
              <a:solidFill>
                <a:srgbClr val="FFFFFF"/>
              </a:solidFill>
              <a:latin typeface="handle gothic"/>
              <a:cs typeface="Calibri"/>
            </a:endParaRPr>
          </a:p>
          <a:p>
            <a:pPr lvl="1"/>
            <a:r>
              <a:rPr lang="en-US" sz="2200">
                <a:solidFill>
                  <a:srgbClr val="FFFFFF"/>
                </a:solidFill>
                <a:latin typeface="handle gothic"/>
                <a:cs typeface="Calibri"/>
              </a:rPr>
              <a:t>Most of the people here wil most probably join a hardware or software oriented company. If you ever feel like your organization needs to incorporate enterprise level distributed high performance computing, NVIDIA has programs meant to help you configure your products with team oriented training. Visit here for </a:t>
            </a:r>
            <a:r>
              <a:rPr lang="en-US" sz="2200">
                <a:solidFill>
                  <a:srgbClr val="FFFFFF"/>
                </a:solidFill>
                <a:latin typeface="handle gothic"/>
                <a:cs typeface="Calibri"/>
                <a:hlinkClick r:id="rId2"/>
              </a:rPr>
              <a:t>more details</a:t>
            </a:r>
            <a:endParaRPr lang="en-US" sz="2200">
              <a:latin typeface="handle gothic"/>
              <a:cs typeface="Calibri"/>
            </a:endParaRPr>
          </a:p>
        </p:txBody>
      </p:sp>
      <p:pic>
        <p:nvPicPr>
          <p:cNvPr id="8" name="Picture 8" descr="Diagram&#10;&#10;Description automatically generated">
            <a:extLst>
              <a:ext uri="{FF2B5EF4-FFF2-40B4-BE49-F238E27FC236}">
                <a16:creationId xmlns:a16="http://schemas.microsoft.com/office/drawing/2014/main" id="{A583DF35-15C8-4EEB-A98A-09EF85350774}"/>
              </a:ext>
            </a:extLst>
          </p:cNvPr>
          <p:cNvPicPr>
            <a:picLocks noChangeAspect="1"/>
          </p:cNvPicPr>
          <p:nvPr/>
        </p:nvPicPr>
        <p:blipFill>
          <a:blip r:embed="rId3"/>
          <a:stretch>
            <a:fillRect/>
          </a:stretch>
        </p:blipFill>
        <p:spPr>
          <a:xfrm>
            <a:off x="1232883" y="2971800"/>
            <a:ext cx="9714042" cy="3278488"/>
          </a:xfrm>
          <a:prstGeom prst="rect">
            <a:avLst/>
          </a:prstGeom>
        </p:spPr>
      </p:pic>
    </p:spTree>
    <p:extLst>
      <p:ext uri="{BB962C8B-B14F-4D97-AF65-F5344CB8AC3E}">
        <p14:creationId xmlns:p14="http://schemas.microsoft.com/office/powerpoint/2010/main" val="2674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000">
                <a:cs typeface="Calibri Light"/>
              </a:rPr>
              <a:t>Deep Learning Software Documentation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There are specialized CUDA libraries related to just Deep Learning. The list deals with deep convolutional neural networks, tenors, the NVIDIA GPU training system, cloud interfacing solutions,</a:t>
            </a:r>
          </a:p>
          <a:p>
            <a:pPr lvl="1"/>
            <a:r>
              <a:rPr lang="en-US" sz="1800" err="1">
                <a:solidFill>
                  <a:srgbClr val="97BE49"/>
                </a:solidFill>
                <a:cs typeface="Calibri"/>
              </a:rPr>
              <a:t>CuDNN</a:t>
            </a:r>
            <a:r>
              <a:rPr lang="en-US" sz="1800">
                <a:cs typeface="Calibri"/>
              </a:rPr>
              <a:t> - </a:t>
            </a:r>
            <a:r>
              <a:rPr lang="en-US" sz="1800" err="1">
                <a:cs typeface="Calibri"/>
              </a:rPr>
              <a:t>cuDNN</a:t>
            </a:r>
            <a:r>
              <a:rPr lang="en-US" sz="1800">
                <a:cs typeface="Calibri"/>
              </a:rPr>
              <a:t> is a "</a:t>
            </a:r>
            <a:r>
              <a:rPr lang="en-US" sz="1800">
                <a:ea typeface="+mn-lt"/>
                <a:cs typeface="+mn-lt"/>
              </a:rPr>
              <a:t>GPU-accelerated library of primitives for deep neural networks"</a:t>
            </a:r>
            <a:endParaRPr lang="en-US" sz="1800">
              <a:solidFill>
                <a:srgbClr val="FFFFFF"/>
              </a:solidFill>
              <a:cs typeface="Calibri"/>
            </a:endParaRPr>
          </a:p>
          <a:p>
            <a:pPr lvl="1"/>
            <a:r>
              <a:rPr lang="en-US" sz="1800" err="1">
                <a:solidFill>
                  <a:srgbClr val="97BE49"/>
                </a:solidFill>
                <a:cs typeface="Calibri"/>
              </a:rPr>
              <a:t>TensorRT</a:t>
            </a:r>
            <a:r>
              <a:rPr lang="en-US" sz="1800">
                <a:cs typeface="Calibri"/>
              </a:rPr>
              <a:t> - a "</a:t>
            </a:r>
            <a:r>
              <a:rPr lang="en-US" sz="1800">
                <a:ea typeface="+mn-lt"/>
                <a:cs typeface="+mn-lt"/>
              </a:rPr>
              <a:t>C++ library that facilitates high-performance inference on NVIDIA GPUs</a:t>
            </a:r>
          </a:p>
          <a:p>
            <a:pPr lvl="1"/>
            <a:r>
              <a:rPr lang="en-US" sz="1800">
                <a:solidFill>
                  <a:srgbClr val="97BE49"/>
                </a:solidFill>
                <a:cs typeface="Calibri"/>
              </a:rPr>
              <a:t>NCCL</a:t>
            </a:r>
            <a:r>
              <a:rPr lang="en-US" sz="1800">
                <a:cs typeface="Calibri"/>
              </a:rPr>
              <a:t> - NCCL is a library "</a:t>
            </a:r>
            <a:r>
              <a:rPr lang="en-US" sz="1800">
                <a:ea typeface="+mn-lt"/>
                <a:cs typeface="+mn-lt"/>
              </a:rPr>
              <a:t>focused on accelerating collective communication primitives</a:t>
            </a:r>
          </a:p>
          <a:p>
            <a:pPr lvl="1"/>
            <a:r>
              <a:rPr lang="en-US" sz="1800">
                <a:solidFill>
                  <a:srgbClr val="97BE49"/>
                </a:solidFill>
                <a:cs typeface="Calibri"/>
              </a:rPr>
              <a:t>DIGITS</a:t>
            </a:r>
            <a:r>
              <a:rPr lang="en-US" sz="1800">
                <a:cs typeface="Calibri"/>
              </a:rPr>
              <a:t> - DIGITS deals with training, monitoring, designing, managing, visualizing Deep Learning Tasks</a:t>
            </a:r>
          </a:p>
          <a:p>
            <a:pPr lvl="1"/>
            <a:r>
              <a:rPr lang="en-US" sz="1800" err="1">
                <a:solidFill>
                  <a:srgbClr val="97BE49"/>
                </a:solidFill>
                <a:cs typeface="Calibri"/>
              </a:rPr>
              <a:t>NeMo</a:t>
            </a:r>
            <a:r>
              <a:rPr lang="en-US" sz="1800">
                <a:cs typeface="Calibri"/>
              </a:rPr>
              <a:t> - Art and speech related library</a:t>
            </a:r>
          </a:p>
          <a:p>
            <a:pPr lvl="1"/>
            <a:r>
              <a:rPr lang="en-US" sz="1800">
                <a:solidFill>
                  <a:srgbClr val="97BE49"/>
                </a:solidFill>
                <a:cs typeface="Calibri"/>
              </a:rPr>
              <a:t>NVIDIA GPU Cloud – </a:t>
            </a:r>
            <a:r>
              <a:rPr lang="en-US" sz="1800">
                <a:cs typeface="Calibri"/>
              </a:rPr>
              <a:t>Cloud platform by NVIDIA for GPU-accelerated computing</a:t>
            </a:r>
          </a:p>
        </p:txBody>
      </p:sp>
    </p:spTree>
    <p:extLst>
      <p:ext uri="{BB962C8B-B14F-4D97-AF65-F5344CB8AC3E}">
        <p14:creationId xmlns:p14="http://schemas.microsoft.com/office/powerpoint/2010/main" val="1983560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Exploring The CUDA Ecosystem</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lnSpcReduction="10000"/>
          </a:bodyPr>
          <a:lstStyle/>
          <a:p>
            <a:r>
              <a:rPr lang="en-US" sz="2200">
                <a:cs typeface="Calibri"/>
              </a:rPr>
              <a:t>Code samples are available at the end of the presentation</a:t>
            </a:r>
          </a:p>
          <a:p>
            <a:r>
              <a:rPr lang="en-US" sz="2200">
                <a:cs typeface="Calibri"/>
              </a:rPr>
              <a:t>Exciting series of GTC keynotes. From </a:t>
            </a:r>
            <a:r>
              <a:rPr lang="en-US" sz="2200">
                <a:solidFill>
                  <a:srgbClr val="97BE49"/>
                </a:solidFill>
                <a:cs typeface="Calibri"/>
              </a:rPr>
              <a:t>Graphics Simulation</a:t>
            </a:r>
            <a:r>
              <a:rPr lang="en-US" sz="2200">
                <a:cs typeface="Calibri"/>
              </a:rPr>
              <a:t>, </a:t>
            </a:r>
            <a:r>
              <a:rPr lang="en-US" sz="2200">
                <a:solidFill>
                  <a:srgbClr val="97BE49"/>
                </a:solidFill>
                <a:cs typeface="Calibri"/>
              </a:rPr>
              <a:t>Retail</a:t>
            </a:r>
            <a:r>
              <a:rPr lang="en-US" sz="2200">
                <a:cs typeface="Calibri"/>
              </a:rPr>
              <a:t>, </a:t>
            </a:r>
            <a:r>
              <a:rPr lang="en-US" sz="2200">
                <a:solidFill>
                  <a:srgbClr val="97BE49"/>
                </a:solidFill>
                <a:cs typeface="Calibri"/>
              </a:rPr>
              <a:t>AI and Deep Learning</a:t>
            </a:r>
            <a:r>
              <a:rPr lang="en-US" sz="2200">
                <a:cs typeface="Calibri"/>
              </a:rPr>
              <a:t>, to </a:t>
            </a:r>
            <a:r>
              <a:rPr lang="en-US" sz="2200">
                <a:solidFill>
                  <a:srgbClr val="97BE49"/>
                </a:solidFill>
                <a:cs typeface="Calibri"/>
              </a:rPr>
              <a:t>Healthcare</a:t>
            </a:r>
            <a:r>
              <a:rPr lang="en-US" sz="2200">
                <a:cs typeface="Calibri"/>
              </a:rPr>
              <a:t> and </a:t>
            </a:r>
            <a:r>
              <a:rPr lang="en-US" sz="2200">
                <a:solidFill>
                  <a:srgbClr val="97BE49"/>
                </a:solidFill>
                <a:cs typeface="Calibri"/>
              </a:rPr>
              <a:t>HPC</a:t>
            </a:r>
            <a:r>
              <a:rPr lang="en-US" sz="2200">
                <a:cs typeface="Calibri"/>
              </a:rPr>
              <a:t>. See a complete catalogue </a:t>
            </a:r>
            <a:r>
              <a:rPr lang="en-US" sz="2200">
                <a:cs typeface="Calibri"/>
                <a:hlinkClick r:id="rId2"/>
              </a:rPr>
              <a:t>here</a:t>
            </a:r>
            <a:endParaRPr lang="en-US" sz="2200">
              <a:cs typeface="Calibri"/>
            </a:endParaRPr>
          </a:p>
          <a:p>
            <a:r>
              <a:rPr lang="en-US" sz="2200" err="1">
                <a:solidFill>
                  <a:srgbClr val="97BE49"/>
                </a:solidFill>
                <a:cs typeface="Calibri"/>
              </a:rPr>
              <a:t>ParallelForAll</a:t>
            </a:r>
            <a:r>
              <a:rPr lang="en-US" sz="2200">
                <a:cs typeface="Calibri"/>
              </a:rPr>
              <a:t>, a series of blogs related to NVIDIA CUDA and GPU computing. Start from </a:t>
            </a:r>
            <a:r>
              <a:rPr lang="en-US" sz="2200">
                <a:cs typeface="Calibri"/>
                <a:hlinkClick r:id="rId3"/>
              </a:rPr>
              <a:t>here</a:t>
            </a:r>
            <a:endParaRPr lang="en-US" sz="2200">
              <a:cs typeface="Calibri"/>
            </a:endParaRPr>
          </a:p>
          <a:p>
            <a:r>
              <a:rPr lang="en-US" sz="2200">
                <a:cs typeface="Calibri"/>
              </a:rPr>
              <a:t>Online courses</a:t>
            </a:r>
            <a:endParaRPr lang="en-US"/>
          </a:p>
          <a:p>
            <a:pPr lvl="1"/>
            <a:r>
              <a:rPr lang="en-US" sz="1800">
                <a:cs typeface="Calibri"/>
              </a:rPr>
              <a:t>"</a:t>
            </a:r>
            <a:r>
              <a:rPr lang="en-US" sz="1800">
                <a:solidFill>
                  <a:srgbClr val="97BE49"/>
                </a:solidFill>
                <a:cs typeface="Calibri"/>
              </a:rPr>
              <a:t>Udacity CS344: Intro To Parallel Programming</a:t>
            </a:r>
            <a:r>
              <a:rPr lang="en-US" sz="1800">
                <a:cs typeface="Calibri"/>
              </a:rPr>
              <a:t>", as the description explains it, "</a:t>
            </a:r>
            <a:r>
              <a:rPr lang="en-US" sz="1800" i="1">
                <a:cs typeface="Calibri"/>
              </a:rPr>
              <a:t>This class is for developers, scientists, engineers, researchers, and students who want to learn about GPU programming, algorithms, and optimization techniques</a:t>
            </a:r>
            <a:r>
              <a:rPr lang="en-US" sz="1800">
                <a:cs typeface="Calibri"/>
              </a:rPr>
              <a:t>". It's free and </a:t>
            </a:r>
            <a:r>
              <a:rPr lang="en-US" sz="1800">
                <a:cs typeface="Calibri"/>
                <a:hlinkClick r:id="rId4"/>
              </a:rPr>
              <a:t>available here</a:t>
            </a:r>
          </a:p>
          <a:p>
            <a:pPr lvl="1"/>
            <a:r>
              <a:rPr lang="en-US" sz="1800">
                <a:cs typeface="Calibri"/>
              </a:rPr>
              <a:t>"</a:t>
            </a:r>
            <a:r>
              <a:rPr lang="en-US" sz="1800">
                <a:solidFill>
                  <a:srgbClr val="97BE49"/>
                </a:solidFill>
                <a:cs typeface="Calibri"/>
              </a:rPr>
              <a:t>Heterogenous Parallel Programming</a:t>
            </a:r>
            <a:r>
              <a:rPr lang="en-US" sz="1800">
                <a:cs typeface="Calibri"/>
              </a:rPr>
              <a:t>", deals with C/C++/</a:t>
            </a:r>
            <a:r>
              <a:rPr lang="en-US" sz="1800" err="1">
                <a:cs typeface="Calibri"/>
              </a:rPr>
              <a:t>OpenACC</a:t>
            </a:r>
            <a:r>
              <a:rPr lang="en-US" sz="1800">
                <a:cs typeface="Calibri"/>
              </a:rPr>
              <a:t>, contains introduction to both CUDA and OpenCL. Also free and </a:t>
            </a:r>
            <a:r>
              <a:rPr lang="en-US" sz="1800">
                <a:cs typeface="Calibri"/>
                <a:hlinkClick r:id="rId5"/>
              </a:rPr>
              <a:t>available at this link</a:t>
            </a:r>
          </a:p>
          <a:p>
            <a:pPr lvl="1"/>
            <a:r>
              <a:rPr lang="en-US" sz="1800">
                <a:cs typeface="Calibri"/>
              </a:rPr>
              <a:t>"</a:t>
            </a:r>
            <a:r>
              <a:rPr lang="en-US" sz="1800">
                <a:solidFill>
                  <a:srgbClr val="97BE49"/>
                </a:solidFill>
                <a:cs typeface="Calibri"/>
              </a:rPr>
              <a:t>Programming Massively Parallel Processors With CUDA</a:t>
            </a:r>
            <a:r>
              <a:rPr lang="en-US" sz="1800">
                <a:cs typeface="Calibri"/>
              </a:rPr>
              <a:t>", a set of recordings of a lecture at Stanford, offered in the Spring of 2010, by Dr. Jared </a:t>
            </a:r>
            <a:r>
              <a:rPr lang="en-US" sz="1800" err="1">
                <a:cs typeface="Calibri"/>
              </a:rPr>
              <a:t>Hoberock</a:t>
            </a:r>
            <a:r>
              <a:rPr lang="en-US" sz="1800">
                <a:cs typeface="Calibri"/>
              </a:rPr>
              <a:t>, and Dr. Nathan Bell. Available as free recordings on iTunes, </a:t>
            </a:r>
            <a:r>
              <a:rPr lang="en-US" sz="1800">
                <a:cs typeface="Calibri"/>
                <a:hlinkClick r:id="rId6"/>
              </a:rPr>
              <a:t>here</a:t>
            </a:r>
            <a:r>
              <a:rPr lang="en-US" sz="1800">
                <a:cs typeface="Calibri"/>
              </a:rPr>
              <a:t>. A book with the same name can be found </a:t>
            </a:r>
            <a:r>
              <a:rPr lang="en-US" sz="1800">
                <a:cs typeface="Calibri"/>
                <a:hlinkClick r:id="rId7"/>
              </a:rPr>
              <a:t>here</a:t>
            </a:r>
            <a:r>
              <a:rPr lang="en-US" sz="1800">
                <a:cs typeface="Calibri"/>
              </a:rPr>
              <a:t>.</a:t>
            </a:r>
          </a:p>
          <a:p>
            <a:pPr marL="457200" lvl="1" indent="0">
              <a:buNone/>
            </a:pPr>
            <a:endParaRPr lang="en-US" sz="1800">
              <a:cs typeface="Calibri"/>
            </a:endParaRPr>
          </a:p>
        </p:txBody>
      </p:sp>
    </p:spTree>
    <p:extLst>
      <p:ext uri="{BB962C8B-B14F-4D97-AF65-F5344CB8AC3E}">
        <p14:creationId xmlns:p14="http://schemas.microsoft.com/office/powerpoint/2010/main" val="2481192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365125"/>
            <a:ext cx="10515600" cy="1325563"/>
          </a:xfrm>
        </p:spPr>
        <p:txBody>
          <a:bodyPr>
            <a:normAutofit/>
          </a:bodyPr>
          <a:lstStyle/>
          <a:p>
            <a:r>
              <a:rPr lang="en-US" sz="5400">
                <a:cs typeface="Calibri Light"/>
              </a:rPr>
              <a:t>NSight Systems, Graphics, Compute</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57F8B-A31F-4FF2-8DDB-6B6B1FD5901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cs typeface="Calibri"/>
              </a:rPr>
              <a:t>Some basic tools, as discussed before. </a:t>
            </a:r>
          </a:p>
          <a:p>
            <a:r>
              <a:rPr lang="en-US" sz="2200" err="1">
                <a:solidFill>
                  <a:srgbClr val="97BE49"/>
                </a:solidFill>
                <a:cs typeface="Calibri"/>
              </a:rPr>
              <a:t>NSight</a:t>
            </a:r>
            <a:r>
              <a:rPr lang="en-US" sz="2200">
                <a:solidFill>
                  <a:srgbClr val="97BE49"/>
                </a:solidFill>
                <a:cs typeface="Calibri"/>
              </a:rPr>
              <a:t> Systems</a:t>
            </a:r>
            <a:r>
              <a:rPr lang="en-US" sz="2200">
                <a:cs typeface="Calibri"/>
              </a:rPr>
              <a:t> - Performance Analysis Tools to make sure the workstation or servers are running at full capacity and are not at an 'idle' state</a:t>
            </a:r>
          </a:p>
          <a:p>
            <a:r>
              <a:rPr lang="en-US" sz="2200" err="1">
                <a:solidFill>
                  <a:srgbClr val="97BE49"/>
                </a:solidFill>
                <a:cs typeface="Calibri"/>
              </a:rPr>
              <a:t>NSight</a:t>
            </a:r>
            <a:r>
              <a:rPr lang="en-US" sz="2200">
                <a:solidFill>
                  <a:srgbClr val="97BE49"/>
                </a:solidFill>
                <a:cs typeface="Calibri"/>
              </a:rPr>
              <a:t> Graphics</a:t>
            </a:r>
            <a:r>
              <a:rPr lang="en-US" sz="2200">
                <a:cs typeface="Calibri"/>
              </a:rPr>
              <a:t> – Memory utilization, shader cycles, ray tracing, pixel history, for Vulkan and OpenGL, </a:t>
            </a:r>
            <a:r>
              <a:rPr lang="en-US" sz="2200" err="1">
                <a:cs typeface="Calibri"/>
              </a:rPr>
              <a:t>OpenVR</a:t>
            </a:r>
            <a:r>
              <a:rPr lang="en-US" sz="2200">
                <a:cs typeface="Calibri"/>
              </a:rPr>
              <a:t>, and Oculus SDK</a:t>
            </a:r>
          </a:p>
          <a:p>
            <a:r>
              <a:rPr lang="en-US" sz="2200" err="1">
                <a:solidFill>
                  <a:srgbClr val="97BE49"/>
                </a:solidFill>
                <a:cs typeface="Calibri"/>
              </a:rPr>
              <a:t>NSight</a:t>
            </a:r>
            <a:r>
              <a:rPr lang="en-US" sz="2200">
                <a:solidFill>
                  <a:srgbClr val="97BE49"/>
                </a:solidFill>
                <a:cs typeface="Calibri"/>
              </a:rPr>
              <a:t> Compute</a:t>
            </a:r>
            <a:r>
              <a:rPr lang="en-US" sz="2200">
                <a:cs typeface="Calibri"/>
              </a:rPr>
              <a:t> - Kernel profile, tasking debugging, graph analysis, memory workload</a:t>
            </a:r>
          </a:p>
        </p:txBody>
      </p:sp>
    </p:spTree>
    <p:extLst>
      <p:ext uri="{BB962C8B-B14F-4D97-AF65-F5344CB8AC3E}">
        <p14:creationId xmlns:p14="http://schemas.microsoft.com/office/powerpoint/2010/main" val="158424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C5827-1354-43A6-95D0-9BE3E21B96FC}"/>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4200" kern="1200">
                <a:solidFill>
                  <a:schemeClr val="tx1"/>
                </a:solidFill>
                <a:latin typeface="+mj-lt"/>
                <a:ea typeface="+mj-ea"/>
                <a:cs typeface="+mj-cs"/>
              </a:rPr>
              <a:t>Break!</a:t>
            </a:r>
            <a:br>
              <a:rPr lang="en-US" sz="4200" kern="1200">
                <a:solidFill>
                  <a:schemeClr val="tx1"/>
                </a:solidFill>
                <a:latin typeface="+mj-lt"/>
                <a:ea typeface="+mj-ea"/>
                <a:cs typeface="+mj-cs"/>
              </a:rPr>
            </a:br>
            <a:r>
              <a:rPr lang="en-US" sz="4200" kern="1200">
                <a:solidFill>
                  <a:schemeClr val="tx1"/>
                </a:solidFill>
                <a:latin typeface="+mj-lt"/>
                <a:ea typeface="+mj-ea"/>
                <a:cs typeface="+mj-cs"/>
              </a:rPr>
              <a:t>Currently summary for discussed topics.</a:t>
            </a:r>
            <a:br>
              <a:rPr lang="en-US" sz="4200" kern="1200">
                <a:solidFill>
                  <a:schemeClr val="tx1"/>
                </a:solidFill>
                <a:latin typeface="+mj-lt"/>
                <a:ea typeface="+mj-ea"/>
                <a:cs typeface="+mj-cs"/>
              </a:rPr>
            </a:br>
            <a:r>
              <a:rPr lang="en-US" sz="4200" kern="1200">
                <a:solidFill>
                  <a:schemeClr val="tx1"/>
                </a:solidFill>
                <a:latin typeface="+mj-lt"/>
                <a:ea typeface="+mj-ea"/>
                <a:cs typeface="+mj-cs"/>
              </a:rPr>
              <a:t>Any Q/A?</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 name="Freeform: Shape 20">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22">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159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38200" y="1748452"/>
            <a:ext cx="4974771" cy="3587786"/>
          </a:xfrm>
        </p:spPr>
        <p:txBody>
          <a:bodyPr vert="horz" lIns="91440" tIns="45720" rIns="91440" bIns="45720" rtlCol="0">
            <a:normAutofit/>
          </a:bodyPr>
          <a:lstStyle/>
          <a:p>
            <a:pPr algn="ctr"/>
            <a:r>
              <a:rPr lang="en-US">
                <a:solidFill>
                  <a:schemeClr val="bg1"/>
                </a:solidFill>
              </a:rPr>
              <a:t>CUDA Code </a:t>
            </a:r>
            <a:r>
              <a:rPr lang="en-US" kern="1200">
                <a:solidFill>
                  <a:schemeClr val="bg1"/>
                </a:solidFill>
                <a:latin typeface="+mj-lt"/>
                <a:ea typeface="+mj-ea"/>
                <a:cs typeface="+mj-cs"/>
              </a:rPr>
              <a:t>Session!</a:t>
            </a:r>
            <a:endParaRPr lang="en-US" kern="1200">
              <a:solidFill>
                <a:schemeClr val="bg1"/>
              </a:solidFill>
              <a:latin typeface="+mj-lt"/>
              <a:cs typeface="Calibri Light"/>
            </a:endParaRPr>
          </a:p>
        </p:txBody>
      </p:sp>
      <p:grpSp>
        <p:nvGrpSpPr>
          <p:cNvPr id="7"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9"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5193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7CB0617C-2849-4E33-B3E2-0F245E94EB89}"/>
              </a:ext>
            </a:extLst>
          </p:cNvPr>
          <p:cNvPicPr>
            <a:picLocks noChangeAspect="1"/>
          </p:cNvPicPr>
          <p:nvPr/>
        </p:nvPicPr>
        <p:blipFill rotWithShape="1">
          <a:blip r:embed="rId2"/>
          <a:srcRect t="501" r="1" b="7354"/>
          <a:stretch/>
        </p:blipFill>
        <p:spPr>
          <a:xfrm>
            <a:off x="583656" y="499236"/>
            <a:ext cx="11024687" cy="5688918"/>
          </a:xfrm>
          <a:prstGeom prst="rect">
            <a:avLst/>
          </a:prstGeom>
        </p:spPr>
      </p:pic>
    </p:spTree>
    <p:extLst>
      <p:ext uri="{BB962C8B-B14F-4D97-AF65-F5344CB8AC3E}">
        <p14:creationId xmlns:p14="http://schemas.microsoft.com/office/powerpoint/2010/main" val="3590832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095939" y="335"/>
            <a:ext cx="6099605" cy="1339904"/>
          </a:xfrm>
        </p:spPr>
        <p:txBody>
          <a:bodyPr vert="horz" lIns="91440" tIns="45720" rIns="91440" bIns="45720" rtlCol="0" anchor="b">
            <a:normAutofit fontScale="90000"/>
          </a:bodyPr>
          <a:lstStyle/>
          <a:p>
            <a:r>
              <a:rPr lang="en-US" sz="4700" kern="1200">
                <a:solidFill>
                  <a:schemeClr val="tx1"/>
                </a:solidFill>
                <a:latin typeface="+mj-lt"/>
                <a:ea typeface="+mj-ea"/>
                <a:cs typeface="+mj-cs"/>
              </a:rPr>
              <a:t>CUDA Code Constructs, Dimensions, Grids, Blocks</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4" name="Oval 1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Freeform: Shape 20">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C521FBAF-DD59-4C00-B3D6-26D71902FED8}"/>
              </a:ext>
            </a:extLst>
          </p:cNvPr>
          <p:cNvSpPr txBox="1">
            <a:spLocks/>
          </p:cNvSpPr>
          <p:nvPr/>
        </p:nvSpPr>
        <p:spPr>
          <a:xfrm>
            <a:off x="6097712" y="1340038"/>
            <a:ext cx="6090744" cy="552204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a:buChar char="•"/>
            </a:pPr>
            <a:r>
              <a:rPr lang="en-US" sz="2000">
                <a:latin typeface="Calibri"/>
                <a:ea typeface="+mj-lt"/>
                <a:cs typeface="+mj-lt"/>
              </a:rPr>
              <a:t>Since we are dealing with massively parallel organizational of </a:t>
            </a:r>
            <a:r>
              <a:rPr lang="en-US" sz="2000">
                <a:latin typeface="Calibri"/>
                <a:cs typeface="Calibri Light"/>
              </a:rPr>
              <a:t>computational resources, there are some problems we need to solve for first,</a:t>
            </a:r>
            <a:endParaRPr lang="en-US">
              <a:latin typeface="Calibri"/>
            </a:endParaRPr>
          </a:p>
          <a:p>
            <a:pPr marL="800100" lvl="1" indent="-342900">
              <a:buFont typeface="Arial"/>
              <a:buChar char="•"/>
            </a:pPr>
            <a:r>
              <a:rPr lang="en-US" sz="2000">
                <a:latin typeface="Calibri Light"/>
                <a:cs typeface="Calibri Light"/>
              </a:rPr>
              <a:t>How does a particular computing unit know which subtask to perform?</a:t>
            </a:r>
            <a:endParaRPr lang="en-US" sz="600">
              <a:latin typeface="Calibri Light"/>
              <a:cs typeface="Calibri Light"/>
            </a:endParaRPr>
          </a:p>
          <a:p>
            <a:pPr marL="800100" lvl="1" indent="-342900">
              <a:buFont typeface="Arial"/>
              <a:buChar char="•"/>
            </a:pPr>
            <a:r>
              <a:rPr lang="en-US" sz="2000">
                <a:latin typeface="Calibri Light"/>
                <a:cs typeface="Calibri Light"/>
              </a:rPr>
              <a:t>How do a large number of computing units get access to the instructions and data they need without causing a major communications jam?</a:t>
            </a:r>
          </a:p>
          <a:p>
            <a:pPr marL="800100" lvl="1" indent="-342900">
              <a:buFont typeface="Arial"/>
              <a:buChar char="•"/>
            </a:pPr>
            <a:r>
              <a:rPr lang="en-US" sz="2000">
                <a:latin typeface="Calibri Light"/>
                <a:cs typeface="Calibri Light"/>
              </a:rPr>
              <a:t>How should the memory and the computing units be distributed?</a:t>
            </a:r>
          </a:p>
          <a:p>
            <a:pPr marL="800100" lvl="1" indent="-342900">
              <a:buFont typeface="Arial"/>
              <a:buChar char="•"/>
            </a:pPr>
            <a:r>
              <a:rPr lang="en-US" sz="2000">
                <a:latin typeface="Calibri Light"/>
                <a:cs typeface="Calibri Light"/>
              </a:rPr>
              <a:t>Are we going to use a shared or a distributed memory access system?</a:t>
            </a:r>
          </a:p>
          <a:p>
            <a:pPr marL="800100" lvl="1" indent="-342900">
              <a:buFont typeface="Arial"/>
              <a:buChar char="•"/>
            </a:pPr>
            <a:endParaRPr lang="en-US" sz="2000">
              <a:latin typeface="Calibri Light"/>
              <a:cs typeface="Calibri Light"/>
            </a:endParaRPr>
          </a:p>
          <a:p>
            <a:pPr marL="800100" lvl="1" indent="-342900">
              <a:buFont typeface="Arial"/>
              <a:buChar char="•"/>
            </a:pPr>
            <a:endParaRPr lang="en-US" sz="2000">
              <a:latin typeface="Calibri Light"/>
              <a:cs typeface="Calibri Light"/>
            </a:endParaRPr>
          </a:p>
        </p:txBody>
      </p:sp>
    </p:spTree>
    <p:extLst>
      <p:ext uri="{BB962C8B-B14F-4D97-AF65-F5344CB8AC3E}">
        <p14:creationId xmlns:p14="http://schemas.microsoft.com/office/powerpoint/2010/main" val="3983841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t>CUDA Code</a:t>
            </a:r>
            <a:r>
              <a:rPr lang="en-US" sz="5400" kern="1200">
                <a:latin typeface="+mj-lt"/>
                <a:ea typeface="+mj-ea"/>
                <a:cs typeface="+mj-cs"/>
              </a:rPr>
              <a:t> </a:t>
            </a:r>
            <a:r>
              <a:rPr lang="en-US" sz="5400" kern="1200"/>
              <a:t>Constructs,</a:t>
            </a:r>
            <a:r>
              <a:rPr lang="en-US" sz="5400" kern="1200">
                <a:latin typeface="+mj-lt"/>
                <a:ea typeface="+mj-ea"/>
                <a:cs typeface="+mj-cs"/>
              </a:rPr>
              <a:t> </a:t>
            </a:r>
            <a:r>
              <a:rPr lang="en-US" sz="5400" kern="1200"/>
              <a:t>Dimensions,</a:t>
            </a:r>
            <a:r>
              <a:rPr lang="en-US" sz="5400" kern="1200">
                <a:latin typeface="+mj-lt"/>
                <a:ea typeface="+mj-ea"/>
                <a:cs typeface="+mj-cs"/>
              </a:rPr>
              <a:t> </a:t>
            </a:r>
            <a:r>
              <a:rPr lang="en-US" sz="5400" kern="1200"/>
              <a:t>Grids,</a:t>
            </a:r>
            <a:r>
              <a:rPr lang="en-US" sz="5400" kern="1200">
                <a:latin typeface="+mj-lt"/>
                <a:ea typeface="+mj-ea"/>
                <a:cs typeface="+mj-cs"/>
              </a:rPr>
              <a:t> </a:t>
            </a:r>
            <a:r>
              <a:rPr lang="en-US" sz="5400" kern="1200"/>
              <a:t>Blocks</a:t>
            </a:r>
            <a:br>
              <a:rPr lang="en-US" sz="5400">
                <a:cs typeface="Calibri Light"/>
              </a:rPr>
            </a:br>
            <a:r>
              <a:rPr lang="en-US" sz="5400">
                <a:cs typeface="Calibri Light"/>
              </a:rPr>
              <a:t>1/3</a:t>
            </a:r>
            <a:endParaRPr lang="en-US" sz="5400" kern="1200">
              <a:latin typeface="+mj-lt"/>
              <a:cs typeface="Calibri Light"/>
            </a:endParaRPr>
          </a:p>
        </p:txBody>
      </p:sp>
      <p:sp>
        <p:nvSpPr>
          <p:cNvPr id="3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521FBAF-DD59-4C00-B3D6-26D71902FED8}"/>
              </a:ext>
            </a:extLst>
          </p:cNvPr>
          <p:cNvSpPr txBox="1">
            <a:spLocks/>
          </p:cNvSpPr>
          <p:nvPr/>
        </p:nvSpPr>
        <p:spPr>
          <a:xfrm>
            <a:off x="5126418" y="552091"/>
            <a:ext cx="6224335" cy="543153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228600">
              <a:spcAft>
                <a:spcPts val="600"/>
              </a:spcAft>
              <a:buFont typeface="Arial" panose="020B0604020202020204" pitchFamily="34" charset="0"/>
              <a:buChar char="•"/>
            </a:pPr>
            <a:r>
              <a:rPr lang="en-US" sz="2200">
                <a:latin typeface="+mn-lt"/>
                <a:ea typeface="+mn-ea"/>
                <a:cs typeface="+mn-cs"/>
              </a:rPr>
              <a:t>As discussed before, CUDA has the </a:t>
            </a:r>
            <a:r>
              <a:rPr lang="en-US" sz="2200" b="1">
                <a:solidFill>
                  <a:srgbClr val="97BE49"/>
                </a:solidFill>
                <a:latin typeface="+mn-lt"/>
                <a:ea typeface="+mn-ea"/>
                <a:cs typeface="+mn-cs"/>
              </a:rPr>
              <a:t>Single Instruction Multiple Thread</a:t>
            </a:r>
            <a:r>
              <a:rPr lang="en-US" sz="2200">
                <a:latin typeface="+mn-lt"/>
                <a:ea typeface="+mn-ea"/>
                <a:cs typeface="+mn-cs"/>
              </a:rPr>
              <a:t> ( </a:t>
            </a:r>
            <a:r>
              <a:rPr lang="en-US" sz="2200" b="1">
                <a:solidFill>
                  <a:srgbClr val="97BE49"/>
                </a:solidFill>
                <a:latin typeface="+mn-lt"/>
                <a:ea typeface="+mn-ea"/>
                <a:cs typeface="+mn-cs"/>
              </a:rPr>
              <a:t>SIMT</a:t>
            </a:r>
            <a:r>
              <a:rPr lang="en-US" sz="2200" b="1">
                <a:latin typeface="+mn-lt"/>
                <a:ea typeface="+mn-ea"/>
                <a:cs typeface="+mn-cs"/>
              </a:rPr>
              <a:t> </a:t>
            </a:r>
            <a:r>
              <a:rPr lang="en-US" sz="2200">
                <a:latin typeface="+mn-lt"/>
                <a:ea typeface="+mn-ea"/>
                <a:cs typeface="+mn-cs"/>
              </a:rPr>
              <a:t>), architecture. And so, the computational units are divided into hundreds of individual units called </a:t>
            </a:r>
            <a:r>
              <a:rPr lang="en-US" sz="2200">
                <a:solidFill>
                  <a:srgbClr val="97BE49"/>
                </a:solidFill>
                <a:latin typeface="+mn-lt"/>
                <a:ea typeface="+mn-ea"/>
                <a:cs typeface="+mn-cs"/>
              </a:rPr>
              <a:t>cores</a:t>
            </a:r>
            <a:endParaRPr lang="en-US" sz="2200">
              <a:latin typeface="+mn-lt"/>
              <a:ea typeface="+mn-ea"/>
              <a:cs typeface="Calibri"/>
            </a:endParaRPr>
          </a:p>
          <a:p>
            <a:pPr marL="342900" indent="-228600">
              <a:spcAft>
                <a:spcPts val="600"/>
              </a:spcAft>
              <a:buFont typeface="Arial" panose="020B0604020202020204" pitchFamily="34" charset="0"/>
              <a:buChar char="•"/>
            </a:pPr>
            <a:r>
              <a:rPr lang="en-US" sz="2200">
                <a:latin typeface="+mn-lt"/>
                <a:ea typeface="+mn-ea"/>
                <a:cs typeface="+mn-cs"/>
              </a:rPr>
              <a:t>The performance of these cores is measured in </a:t>
            </a:r>
            <a:r>
              <a:rPr lang="en-US" sz="2200">
                <a:solidFill>
                  <a:srgbClr val="97BE49"/>
                </a:solidFill>
                <a:latin typeface="+mn-lt"/>
                <a:ea typeface="+mn-ea"/>
                <a:cs typeface="+mn-cs"/>
              </a:rPr>
              <a:t>Arithmetic Logic Units</a:t>
            </a:r>
            <a:r>
              <a:rPr lang="en-US" sz="2200">
                <a:latin typeface="+mn-lt"/>
                <a:ea typeface="+mn-ea"/>
                <a:cs typeface="+mn-cs"/>
              </a:rPr>
              <a:t> ( ALUs ), and </a:t>
            </a:r>
            <a:r>
              <a:rPr lang="en-US" sz="2200">
                <a:solidFill>
                  <a:srgbClr val="97BE49"/>
                </a:solidFill>
                <a:latin typeface="+mn-lt"/>
                <a:ea typeface="+mn-ea"/>
                <a:cs typeface="+mn-cs"/>
              </a:rPr>
              <a:t>Floating-Point Unit </a:t>
            </a:r>
            <a:r>
              <a:rPr lang="en-US" sz="2200">
                <a:latin typeface="+mn-lt"/>
                <a:ea typeface="+mn-ea"/>
                <a:cs typeface="+mn-cs"/>
              </a:rPr>
              <a:t>( FPUs ) operations.</a:t>
            </a:r>
            <a:endParaRPr lang="en-US" sz="2200">
              <a:latin typeface="+mn-lt"/>
              <a:ea typeface="+mn-ea"/>
              <a:cs typeface="Calibri"/>
            </a:endParaRPr>
          </a:p>
          <a:p>
            <a:pPr marL="342900" indent="-228600">
              <a:spcAft>
                <a:spcPts val="600"/>
              </a:spcAft>
              <a:buFont typeface="Arial" panose="020B0604020202020204" pitchFamily="34" charset="0"/>
              <a:buChar char="•"/>
            </a:pPr>
            <a:r>
              <a:rPr lang="en-US" sz="2200">
                <a:latin typeface="+mn-lt"/>
                <a:ea typeface="+mn-ea"/>
                <a:cs typeface="+mn-cs"/>
              </a:rPr>
              <a:t>Cores are then collected into '</a:t>
            </a:r>
            <a:r>
              <a:rPr lang="en-US" sz="2200">
                <a:solidFill>
                  <a:srgbClr val="97BE49"/>
                </a:solidFill>
                <a:latin typeface="+mn-lt"/>
                <a:ea typeface="+mn-ea"/>
                <a:cs typeface="+mn-cs"/>
              </a:rPr>
              <a:t>groups</a:t>
            </a:r>
            <a:r>
              <a:rPr lang="en-US" sz="2200">
                <a:latin typeface="+mn-lt"/>
                <a:ea typeface="+mn-ea"/>
                <a:cs typeface="+mn-cs"/>
              </a:rPr>
              <a:t>', called </a:t>
            </a:r>
            <a:r>
              <a:rPr lang="en-US" sz="2200">
                <a:solidFill>
                  <a:srgbClr val="97BE49"/>
                </a:solidFill>
                <a:latin typeface="+mn-lt"/>
                <a:ea typeface="+mn-ea"/>
                <a:cs typeface="+mn-cs"/>
              </a:rPr>
              <a:t>Streaming Multiprocessors</a:t>
            </a:r>
            <a:r>
              <a:rPr lang="en-US" sz="2200">
                <a:latin typeface="+mn-lt"/>
                <a:ea typeface="+mn-ea"/>
                <a:cs typeface="+mn-cs"/>
              </a:rPr>
              <a:t> ( </a:t>
            </a:r>
            <a:r>
              <a:rPr lang="en-US" sz="2200">
                <a:solidFill>
                  <a:srgbClr val="97BE49"/>
                </a:solidFill>
                <a:latin typeface="+mn-lt"/>
                <a:ea typeface="+mn-ea"/>
                <a:cs typeface="+mn-cs"/>
              </a:rPr>
              <a:t>SMs</a:t>
            </a:r>
            <a:r>
              <a:rPr lang="en-US" sz="2200">
                <a:latin typeface="+mn-lt"/>
                <a:ea typeface="+mn-ea"/>
                <a:cs typeface="+mn-cs"/>
              </a:rPr>
              <a:t> )</a:t>
            </a:r>
            <a:endParaRPr lang="en-US" sz="2200">
              <a:latin typeface="+mn-lt"/>
              <a:ea typeface="+mn-ea"/>
              <a:cs typeface="Calibri" panose="020F0502020204030204"/>
            </a:endParaRPr>
          </a:p>
          <a:p>
            <a:pPr marL="342900" indent="-228600">
              <a:spcAft>
                <a:spcPts val="600"/>
              </a:spcAft>
              <a:buFont typeface="Arial" panose="020B0604020202020204" pitchFamily="34" charset="0"/>
              <a:buChar char="•"/>
            </a:pPr>
            <a:r>
              <a:rPr lang="en-US" sz="2200">
                <a:latin typeface="+mn-lt"/>
                <a:ea typeface="+mn-ea"/>
                <a:cs typeface="+mn-cs"/>
              </a:rPr>
              <a:t>Moving onto the code, once we distribute the </a:t>
            </a:r>
            <a:r>
              <a:rPr lang="en-US" sz="2200">
                <a:solidFill>
                  <a:srgbClr val="97BE49"/>
                </a:solidFill>
                <a:latin typeface="+mn-lt"/>
                <a:ea typeface="+mn-ea"/>
                <a:cs typeface="+mn-cs"/>
              </a:rPr>
              <a:t>subtasks</a:t>
            </a:r>
            <a:r>
              <a:rPr lang="en-US" sz="2200">
                <a:latin typeface="+mn-lt"/>
                <a:ea typeface="+mn-ea"/>
                <a:cs typeface="+mn-cs"/>
              </a:rPr>
              <a:t>, we assign each subtask to a </a:t>
            </a:r>
            <a:r>
              <a:rPr lang="en-US" sz="2200">
                <a:solidFill>
                  <a:srgbClr val="97BE49"/>
                </a:solidFill>
                <a:latin typeface="+mn-lt"/>
                <a:ea typeface="+mn-ea"/>
                <a:cs typeface="+mn-cs"/>
              </a:rPr>
              <a:t>thread</a:t>
            </a:r>
            <a:endParaRPr lang="en-US" sz="2200">
              <a:latin typeface="+mn-lt"/>
              <a:ea typeface="+mn-ea"/>
              <a:cs typeface="Calibri"/>
            </a:endParaRPr>
          </a:p>
          <a:p>
            <a:pPr marL="342900" indent="-228600">
              <a:spcAft>
                <a:spcPts val="600"/>
              </a:spcAft>
              <a:buFont typeface="Arial" panose="020B0604020202020204" pitchFamily="34" charset="0"/>
              <a:buChar char="•"/>
            </a:pPr>
            <a:r>
              <a:rPr lang="en-US" sz="2200">
                <a:latin typeface="+mn-lt"/>
                <a:ea typeface="+mn-ea"/>
                <a:cs typeface="Calibri"/>
              </a:rPr>
              <a:t>Each group of </a:t>
            </a:r>
            <a:r>
              <a:rPr lang="en-US" sz="2200">
                <a:solidFill>
                  <a:srgbClr val="97BE49"/>
                </a:solidFill>
                <a:latin typeface="+mn-lt"/>
                <a:ea typeface="+mn-ea"/>
                <a:cs typeface="Calibri"/>
              </a:rPr>
              <a:t>threads</a:t>
            </a:r>
            <a:r>
              <a:rPr lang="en-US" sz="2200">
                <a:latin typeface="+mn-lt"/>
                <a:ea typeface="+mn-ea"/>
                <a:cs typeface="Calibri"/>
              </a:rPr>
              <a:t> is organized into a </a:t>
            </a:r>
            <a:r>
              <a:rPr lang="en-US" sz="2200">
                <a:solidFill>
                  <a:srgbClr val="97BE49"/>
                </a:solidFill>
                <a:latin typeface="+mn-lt"/>
                <a:ea typeface="+mn-ea"/>
                <a:cs typeface="Calibri"/>
              </a:rPr>
              <a:t>block</a:t>
            </a:r>
          </a:p>
          <a:p>
            <a:pPr marL="342900" indent="-228600">
              <a:spcAft>
                <a:spcPts val="600"/>
              </a:spcAft>
              <a:buFont typeface="Arial" panose="020B0604020202020204" pitchFamily="34" charset="0"/>
              <a:buChar char="•"/>
            </a:pPr>
            <a:r>
              <a:rPr lang="en-US" sz="2200">
                <a:solidFill>
                  <a:srgbClr val="97BE49"/>
                </a:solidFill>
                <a:latin typeface="+mn-lt"/>
                <a:ea typeface="+mn-ea"/>
                <a:cs typeface="Calibri"/>
              </a:rPr>
              <a:t>Blocks</a:t>
            </a:r>
            <a:r>
              <a:rPr lang="en-US" sz="2200">
                <a:latin typeface="+mn-lt"/>
                <a:ea typeface="+mn-ea"/>
                <a:cs typeface="Calibri"/>
              </a:rPr>
              <a:t> are then grouped, and divided on the basis of </a:t>
            </a:r>
            <a:r>
              <a:rPr lang="en-US" sz="2200">
                <a:solidFill>
                  <a:srgbClr val="97BE49"/>
                </a:solidFill>
                <a:latin typeface="+mn-lt"/>
                <a:ea typeface="+mn-ea"/>
                <a:cs typeface="Calibri"/>
              </a:rPr>
              <a:t>warps</a:t>
            </a:r>
          </a:p>
          <a:p>
            <a:pPr marL="342900" indent="-228600">
              <a:spcAft>
                <a:spcPts val="600"/>
              </a:spcAft>
              <a:buFont typeface="Arial" panose="020B0604020202020204" pitchFamily="34" charset="0"/>
              <a:buChar char="•"/>
            </a:pPr>
            <a:r>
              <a:rPr lang="en-US" sz="2200">
                <a:latin typeface="+mn-lt"/>
                <a:ea typeface="+mn-ea"/>
                <a:cs typeface="Calibri"/>
              </a:rPr>
              <a:t>The size of </a:t>
            </a:r>
            <a:r>
              <a:rPr lang="en-US" sz="2200">
                <a:solidFill>
                  <a:srgbClr val="97BE49"/>
                </a:solidFill>
                <a:latin typeface="+mn-lt"/>
                <a:ea typeface="+mn-ea"/>
                <a:cs typeface="Calibri"/>
              </a:rPr>
              <a:t>warps</a:t>
            </a:r>
            <a:r>
              <a:rPr lang="en-US" sz="2200">
                <a:latin typeface="+mn-lt"/>
                <a:ea typeface="+mn-ea"/>
                <a:cs typeface="Calibri"/>
              </a:rPr>
              <a:t> matches the number of </a:t>
            </a:r>
            <a:r>
              <a:rPr lang="en-US" sz="2200">
                <a:solidFill>
                  <a:srgbClr val="97BE49"/>
                </a:solidFill>
                <a:latin typeface="+mn-lt"/>
                <a:ea typeface="+mn-ea"/>
                <a:cs typeface="Calibri"/>
              </a:rPr>
              <a:t>cores</a:t>
            </a:r>
            <a:r>
              <a:rPr lang="en-US" sz="2200">
                <a:latin typeface="+mn-lt"/>
                <a:ea typeface="+mn-ea"/>
                <a:cs typeface="Calibri"/>
              </a:rPr>
              <a:t> on an </a:t>
            </a:r>
            <a:r>
              <a:rPr lang="en-US" sz="2200">
                <a:solidFill>
                  <a:srgbClr val="97BE49"/>
                </a:solidFill>
                <a:latin typeface="+mn-lt"/>
                <a:ea typeface="+mn-ea"/>
                <a:cs typeface="Calibri"/>
              </a:rPr>
              <a:t>SM</a:t>
            </a:r>
          </a:p>
          <a:p>
            <a:pPr marL="342900" indent="-228600">
              <a:spcAft>
                <a:spcPts val="600"/>
              </a:spcAft>
              <a:buFont typeface="Arial" panose="020B0604020202020204" pitchFamily="34" charset="0"/>
              <a:buChar char="•"/>
            </a:pPr>
            <a:r>
              <a:rPr lang="en-US" sz="2200">
                <a:latin typeface="+mn-lt"/>
                <a:ea typeface="+mn-ea"/>
                <a:cs typeface="Calibri"/>
              </a:rPr>
              <a:t>Each warp is assigned to a SM</a:t>
            </a:r>
          </a:p>
          <a:p>
            <a:pPr marL="342900" indent="-228600">
              <a:spcAft>
                <a:spcPts val="600"/>
              </a:spcAft>
              <a:buFont typeface="Arial" panose="020B0604020202020204" pitchFamily="34" charset="0"/>
              <a:buChar char="•"/>
            </a:pPr>
            <a:r>
              <a:rPr lang="en-US" sz="2200">
                <a:latin typeface="+mn-lt"/>
                <a:ea typeface="+mn-ea"/>
                <a:cs typeface="Calibri"/>
              </a:rPr>
              <a:t>This </a:t>
            </a:r>
            <a:r>
              <a:rPr lang="en-US" sz="2200">
                <a:solidFill>
                  <a:srgbClr val="97BE49"/>
                </a:solidFill>
                <a:latin typeface="+mn-lt"/>
                <a:ea typeface="+mn-ea"/>
                <a:cs typeface="Calibri"/>
              </a:rPr>
              <a:t>SIMT</a:t>
            </a:r>
            <a:r>
              <a:rPr lang="en-US" sz="2200">
                <a:latin typeface="+mn-lt"/>
                <a:ea typeface="+mn-ea"/>
                <a:cs typeface="Calibri"/>
              </a:rPr>
              <a:t> approach is scalable, just add more SMs!</a:t>
            </a:r>
          </a:p>
        </p:txBody>
      </p:sp>
    </p:spTree>
    <p:extLst>
      <p:ext uri="{BB962C8B-B14F-4D97-AF65-F5344CB8AC3E}">
        <p14:creationId xmlns:p14="http://schemas.microsoft.com/office/powerpoint/2010/main" val="1289788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latin typeface="+mj-lt"/>
                <a:ea typeface="+mj-ea"/>
                <a:cs typeface="+mj-cs"/>
              </a:rPr>
              <a:t>CUDA Code Constructs, Dimensions, Grids, Blocks</a:t>
            </a:r>
            <a:br>
              <a:rPr lang="en-US" sz="4600" kern="1200"/>
            </a:br>
            <a:r>
              <a:rPr lang="en-US" sz="4600"/>
              <a:t>2/3</a:t>
            </a:r>
            <a:endParaRPr lang="en-US" sz="4600" kern="1200">
              <a:solidFill>
                <a:schemeClr val="tx1"/>
              </a:solidFill>
              <a:latin typeface="+mj-lt"/>
              <a:ea typeface="+mj-ea"/>
              <a:cs typeface="+mj-cs"/>
            </a:endParaRPr>
          </a:p>
        </p:txBody>
      </p:sp>
      <p:sp>
        <p:nvSpPr>
          <p:cNvPr id="6" name="Title 1">
            <a:extLst>
              <a:ext uri="{FF2B5EF4-FFF2-40B4-BE49-F238E27FC236}">
                <a16:creationId xmlns:a16="http://schemas.microsoft.com/office/drawing/2014/main" id="{71856ABC-4F1B-4E0F-A65F-594CAED0361A}"/>
              </a:ext>
            </a:extLst>
          </p:cNvPr>
          <p:cNvSpPr txBox="1">
            <a:spLocks/>
          </p:cNvSpPr>
          <p:nvPr/>
        </p:nvSpPr>
        <p:spPr>
          <a:xfrm>
            <a:off x="4178806" y="531795"/>
            <a:ext cx="7970189" cy="56972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spcBef>
                <a:spcPts val="1000"/>
              </a:spcBef>
              <a:spcAft>
                <a:spcPts val="600"/>
              </a:spcAft>
              <a:buFont typeface="Arial"/>
              <a:buChar char="•"/>
            </a:pPr>
            <a:r>
              <a:rPr lang="en-US" sz="2000">
                <a:latin typeface="+mn-lt"/>
                <a:ea typeface="+mn-ea"/>
                <a:cs typeface="Calibri"/>
              </a:rPr>
              <a:t>Hardware aspects,</a:t>
            </a:r>
            <a:endParaRPr lang="en-US">
              <a:ea typeface="+mn-ea"/>
            </a:endParaRPr>
          </a:p>
          <a:p>
            <a:pPr marL="628650" lvl="1" indent="-171450">
              <a:spcBef>
                <a:spcPts val="1000"/>
              </a:spcBef>
              <a:spcAft>
                <a:spcPts val="600"/>
              </a:spcAft>
              <a:buFont typeface="Arial"/>
              <a:buChar char="•"/>
            </a:pPr>
            <a:r>
              <a:rPr lang="en-US" sz="2000" kern="1200">
                <a:latin typeface="+mn-lt"/>
                <a:ea typeface="+mn-ea"/>
                <a:cs typeface="+mn-cs"/>
              </a:rPr>
              <a:t>The time period a core waits to be assigned a subtask is called </a:t>
            </a:r>
            <a:r>
              <a:rPr lang="en-US" sz="2000" kern="1200">
                <a:solidFill>
                  <a:srgbClr val="97BE49"/>
                </a:solidFill>
                <a:latin typeface="+mn-lt"/>
                <a:ea typeface="+mn-ea"/>
                <a:cs typeface="+mn-cs"/>
              </a:rPr>
              <a:t>latency</a:t>
            </a:r>
            <a:endParaRPr lang="en-US" sz="2000" kern="1200">
              <a:solidFill>
                <a:srgbClr val="97BE49"/>
              </a:solidFill>
              <a:latin typeface="+mn-lt"/>
              <a:cs typeface="Calibri"/>
            </a:endParaRPr>
          </a:p>
          <a:p>
            <a:pPr marL="628650" lvl="1" indent="-171450">
              <a:spcBef>
                <a:spcPts val="1000"/>
              </a:spcBef>
              <a:spcAft>
                <a:spcPts val="600"/>
              </a:spcAft>
              <a:buFont typeface="Arial"/>
              <a:buChar char="•"/>
            </a:pPr>
            <a:r>
              <a:rPr lang="en-US" sz="2000" kern="1200">
                <a:latin typeface="+mn-lt"/>
                <a:ea typeface="+mn-ea"/>
                <a:cs typeface="+mn-cs"/>
              </a:rPr>
              <a:t>SMs have a </a:t>
            </a:r>
            <a:r>
              <a:rPr lang="en-US" sz="2000" kern="1200">
                <a:solidFill>
                  <a:srgbClr val="97BE49"/>
                </a:solidFill>
                <a:latin typeface="+mn-lt"/>
                <a:ea typeface="+mn-ea"/>
                <a:cs typeface="+mn-cs"/>
              </a:rPr>
              <a:t>shared control unit</a:t>
            </a:r>
            <a:endParaRPr lang="en-US" sz="2000" kern="1200">
              <a:solidFill>
                <a:srgbClr val="97BE49"/>
              </a:solidFill>
              <a:latin typeface="+mn-lt"/>
              <a:cs typeface="Calibri"/>
            </a:endParaRPr>
          </a:p>
          <a:p>
            <a:pPr marL="628650" lvl="1" indent="-171450">
              <a:spcBef>
                <a:spcPts val="1000"/>
              </a:spcBef>
              <a:spcAft>
                <a:spcPts val="600"/>
              </a:spcAft>
              <a:buFont typeface="Arial"/>
              <a:buChar char="•"/>
            </a:pPr>
            <a:r>
              <a:rPr lang="en-US" sz="2000" kern="1200">
                <a:latin typeface="+mn-lt"/>
                <a:ea typeface="+mn-ea"/>
                <a:cs typeface="+mn-cs"/>
              </a:rPr>
              <a:t>You can't minimize latency sometimes – let's hide it!</a:t>
            </a:r>
            <a:endParaRPr lang="en-US" sz="2000">
              <a:cs typeface="Calibri"/>
            </a:endParaRPr>
          </a:p>
          <a:p>
            <a:pPr marL="628650" lvl="1" indent="-171450">
              <a:spcBef>
                <a:spcPts val="1000"/>
              </a:spcBef>
              <a:spcAft>
                <a:spcPts val="600"/>
              </a:spcAft>
              <a:buFont typeface="Arial"/>
              <a:buChar char="•"/>
            </a:pPr>
            <a:r>
              <a:rPr lang="en-US" sz="2000" kern="1200">
                <a:latin typeface="+mn-lt"/>
                <a:ea typeface="+mn-ea"/>
                <a:cs typeface="+mn-cs"/>
              </a:rPr>
              <a:t>When data isn't available for a certain task, the data that is instead already available is provided, even though it might be initially for a different core!</a:t>
            </a:r>
            <a:endParaRPr lang="en-US" sz="2000">
              <a:latin typeface="+mn-lt"/>
              <a:cs typeface="Calibri" panose="020F0502020204030204"/>
            </a:endParaRPr>
          </a:p>
          <a:p>
            <a:pPr marL="628650" lvl="1" indent="-171450">
              <a:spcBef>
                <a:spcPts val="1000"/>
              </a:spcBef>
              <a:spcAft>
                <a:spcPts val="600"/>
              </a:spcAft>
              <a:buFont typeface="Arial"/>
              <a:buChar char="•"/>
            </a:pPr>
            <a:r>
              <a:rPr lang="en-US" sz="2000" kern="1200">
                <a:latin typeface="+mn-lt"/>
                <a:ea typeface="+mn-ea"/>
                <a:cs typeface="+mn-cs"/>
              </a:rPr>
              <a:t>Focus is overall, not individually on </a:t>
            </a:r>
            <a:r>
              <a:rPr lang="en-US" sz="2000">
                <a:latin typeface="+mn-lt"/>
                <a:ea typeface="+mn-ea"/>
                <a:cs typeface="+mn-cs"/>
              </a:rPr>
              <a:t>cores</a:t>
            </a:r>
            <a:endParaRPr lang="en-US" sz="2000">
              <a:latin typeface="Calibri Light" panose="020F0302020204030204"/>
              <a:cs typeface="Calibri Light" panose="020F0302020204030204"/>
            </a:endParaRPr>
          </a:p>
          <a:p>
            <a:pPr marL="171450" indent="-171450">
              <a:spcBef>
                <a:spcPts val="1000"/>
              </a:spcBef>
              <a:spcAft>
                <a:spcPts val="600"/>
              </a:spcAft>
              <a:buFont typeface="Arial"/>
              <a:buChar char="•"/>
            </a:pPr>
            <a:endParaRPr lang="en-US" sz="2000">
              <a:latin typeface="Calibri" panose="020F0502020204030204"/>
              <a:cs typeface="Calibri" panose="020F0502020204030204"/>
            </a:endParaRP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192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B9DAE-F81F-4939-B3CD-A47272B936D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latin typeface="+mj-lt"/>
                <a:ea typeface="+mj-ea"/>
                <a:cs typeface="+mj-cs"/>
              </a:rPr>
              <a:t>CUDA Code Constructs, Dimensions, Grids, Blocks</a:t>
            </a:r>
            <a:br>
              <a:rPr lang="en-US" sz="4600" kern="1200"/>
            </a:br>
            <a:r>
              <a:rPr lang="en-US" sz="4600"/>
              <a:t>3/3</a:t>
            </a:r>
            <a:endParaRPr lang="en-US" sz="4600" kern="1200">
              <a:solidFill>
                <a:schemeClr val="tx1"/>
              </a:solidFill>
              <a:latin typeface="+mj-lt"/>
              <a:ea typeface="+mj-ea"/>
              <a:cs typeface="+mj-cs"/>
            </a:endParaRPr>
          </a:p>
        </p:txBody>
      </p:sp>
      <p:sp>
        <p:nvSpPr>
          <p:cNvPr id="6" name="Title 1">
            <a:extLst>
              <a:ext uri="{FF2B5EF4-FFF2-40B4-BE49-F238E27FC236}">
                <a16:creationId xmlns:a16="http://schemas.microsoft.com/office/drawing/2014/main" id="{71856ABC-4F1B-4E0F-A65F-594CAED0361A}"/>
              </a:ext>
            </a:extLst>
          </p:cNvPr>
          <p:cNvSpPr txBox="1">
            <a:spLocks/>
          </p:cNvSpPr>
          <p:nvPr/>
        </p:nvSpPr>
        <p:spPr>
          <a:xfrm>
            <a:off x="4178806" y="531795"/>
            <a:ext cx="7970189" cy="56972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spcBef>
                <a:spcPts val="1000"/>
              </a:spcBef>
              <a:spcAft>
                <a:spcPts val="600"/>
              </a:spcAft>
              <a:buFont typeface="Arial"/>
              <a:buChar char="•"/>
            </a:pPr>
            <a:r>
              <a:rPr lang="en-US" sz="2000">
                <a:latin typeface="Calibri"/>
                <a:cs typeface="Calibri" panose="020F0502020204030204"/>
              </a:rPr>
              <a:t>Software aspects,</a:t>
            </a:r>
            <a:endParaRPr lang="en-US" sz="2000">
              <a:latin typeface="Calibri"/>
              <a:ea typeface="+mn-lt"/>
              <a:cs typeface="+mn-lt"/>
            </a:endParaRPr>
          </a:p>
          <a:p>
            <a:pPr marL="628650" lvl="1" indent="-171450">
              <a:lnSpc>
                <a:spcPct val="90000"/>
              </a:lnSpc>
              <a:spcBef>
                <a:spcPts val="1000"/>
              </a:spcBef>
              <a:spcAft>
                <a:spcPts val="600"/>
              </a:spcAft>
              <a:buFont typeface="Arial"/>
              <a:buChar char="•"/>
            </a:pPr>
            <a:r>
              <a:rPr lang="en-US" sz="2000">
                <a:latin typeface="Calibri"/>
                <a:cs typeface="Calibri" panose="020F0502020204030204"/>
              </a:rPr>
              <a:t>A special kind of function called a </a:t>
            </a:r>
            <a:r>
              <a:rPr lang="en-US" sz="2000">
                <a:solidFill>
                  <a:srgbClr val="97BE49"/>
                </a:solidFill>
                <a:latin typeface="Calibri"/>
                <a:cs typeface="Calibri" panose="020F0502020204030204"/>
              </a:rPr>
              <a:t>kernel</a:t>
            </a:r>
          </a:p>
          <a:p>
            <a:pPr marL="628650" lvl="1" indent="-171450">
              <a:lnSpc>
                <a:spcPct val="90000"/>
              </a:lnSpc>
              <a:spcBef>
                <a:spcPts val="1000"/>
              </a:spcBef>
              <a:spcAft>
                <a:spcPts val="600"/>
              </a:spcAft>
              <a:buFont typeface="Arial"/>
              <a:buChar char="•"/>
            </a:pPr>
            <a:r>
              <a:rPr lang="en-US" sz="2000">
                <a:latin typeface="Calibri"/>
                <a:cs typeface="Calibri" panose="020F0502020204030204"/>
              </a:rPr>
              <a:t>Kernels launch a large collection of computational threads organized into groups, to be assigned to SMs</a:t>
            </a:r>
          </a:p>
          <a:p>
            <a:pPr marL="628650" lvl="1" indent="-171450">
              <a:lnSpc>
                <a:spcPct val="90000"/>
              </a:lnSpc>
              <a:spcBef>
                <a:spcPts val="1000"/>
              </a:spcBef>
              <a:spcAft>
                <a:spcPts val="600"/>
              </a:spcAft>
              <a:buFont typeface="Arial"/>
              <a:buChar char="•"/>
            </a:pPr>
            <a:r>
              <a:rPr lang="en-US" sz="2000">
                <a:latin typeface="Calibri"/>
                <a:cs typeface="Calibri" panose="020F0502020204030204"/>
              </a:rPr>
              <a:t>Now that we have a kernel, we 'launch' it, to 'create' a computational 'grid', composed of 'blocks' of 'threads' ( also called </a:t>
            </a:r>
            <a:r>
              <a:rPr lang="en-US" sz="2000">
                <a:solidFill>
                  <a:srgbClr val="97BE49"/>
                </a:solidFill>
                <a:latin typeface="Calibri"/>
                <a:cs typeface="Calibri" panose="020F0502020204030204"/>
              </a:rPr>
              <a:t>thread blocks</a:t>
            </a:r>
            <a:r>
              <a:rPr lang="en-US" sz="2000">
                <a:latin typeface="Calibri"/>
                <a:cs typeface="Calibri" panose="020F0502020204030204"/>
              </a:rPr>
              <a:t> )</a:t>
            </a:r>
          </a:p>
          <a:p>
            <a:pPr marL="628650" lvl="1" indent="-171450">
              <a:lnSpc>
                <a:spcPct val="90000"/>
              </a:lnSpc>
              <a:spcBef>
                <a:spcPts val="1000"/>
              </a:spcBef>
              <a:spcAft>
                <a:spcPts val="600"/>
              </a:spcAft>
              <a:buFont typeface="Arial"/>
              <a:buChar char="•"/>
            </a:pPr>
            <a:r>
              <a:rPr lang="en-US" sz="2000">
                <a:latin typeface="Calibri"/>
                <a:cs typeface="Calibri" panose="020F0502020204030204"/>
              </a:rPr>
              <a:t>To address each thread, each thread if provided a built-in index</a:t>
            </a:r>
          </a:p>
          <a:p>
            <a:pPr marL="628650" lvl="1" indent="-171450">
              <a:lnSpc>
                <a:spcPct val="90000"/>
              </a:lnSpc>
              <a:spcBef>
                <a:spcPts val="1000"/>
              </a:spcBef>
              <a:spcAft>
                <a:spcPts val="600"/>
              </a:spcAft>
              <a:buFont typeface="Arial"/>
              <a:buChar char="•"/>
            </a:pPr>
            <a:endParaRPr lang="en-US" sz="2000">
              <a:latin typeface="Calibri"/>
              <a:cs typeface="Calibri" panose="020F0502020204030204"/>
            </a:endParaRPr>
          </a:p>
          <a:p>
            <a:pPr marL="628650" lvl="1" indent="-171450">
              <a:spcBef>
                <a:spcPts val="1000"/>
              </a:spcBef>
              <a:spcAft>
                <a:spcPts val="600"/>
              </a:spcAft>
              <a:buFont typeface="Arial"/>
              <a:buChar char="•"/>
            </a:pPr>
            <a:endParaRPr lang="en-US" sz="2000">
              <a:latin typeface="Calibri"/>
              <a:cs typeface="Calibri" panose="020F0502020204030204"/>
            </a:endParaRPr>
          </a:p>
          <a:p>
            <a:pPr marL="171450" indent="-171450">
              <a:spcBef>
                <a:spcPts val="1000"/>
              </a:spcBef>
              <a:spcAft>
                <a:spcPts val="600"/>
              </a:spcAft>
              <a:buFont typeface="Arial"/>
              <a:buChar char="•"/>
            </a:pPr>
            <a:endParaRPr lang="en-US" sz="2000">
              <a:latin typeface="Calibri"/>
              <a:cs typeface="Calibri" panose="020F0502020204030204"/>
            </a:endParaRPr>
          </a:p>
          <a:p>
            <a:pPr marL="171450" indent="-171450">
              <a:spcBef>
                <a:spcPts val="1000"/>
              </a:spcBef>
              <a:spcAft>
                <a:spcPts val="600"/>
              </a:spcAft>
              <a:buFont typeface="Arial"/>
              <a:buChar char="•"/>
            </a:pPr>
            <a:endParaRPr lang="en-US" sz="2000">
              <a:latin typeface="Calibri"/>
              <a:cs typeface="Calibri" panose="020F0502020204030204"/>
            </a:endParaRP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7ED9A307-7D98-43EF-8F16-73EC35404FD9}"/>
              </a:ext>
            </a:extLst>
          </p:cNvPr>
          <p:cNvPicPr>
            <a:picLocks noChangeAspect="1"/>
          </p:cNvPicPr>
          <p:nvPr/>
        </p:nvPicPr>
        <p:blipFill>
          <a:blip r:embed="rId2"/>
          <a:stretch>
            <a:fillRect/>
          </a:stretch>
        </p:blipFill>
        <p:spPr>
          <a:xfrm>
            <a:off x="5843286" y="3644760"/>
            <a:ext cx="4238263" cy="2057038"/>
          </a:xfrm>
          <a:prstGeom prst="rect">
            <a:avLst/>
          </a:prstGeom>
        </p:spPr>
      </p:pic>
    </p:spTree>
    <p:extLst>
      <p:ext uri="{BB962C8B-B14F-4D97-AF65-F5344CB8AC3E}">
        <p14:creationId xmlns:p14="http://schemas.microsoft.com/office/powerpoint/2010/main" val="97910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C167E5AA-F8C1-4B04-BE6C-99C83998225D}"/>
              </a:ext>
            </a:extLst>
          </p:cNvPr>
          <p:cNvSpPr>
            <a:spLocks noGrp="1"/>
          </p:cNvSpPr>
          <p:nvPr>
            <p:ph type="title"/>
          </p:nvPr>
        </p:nvSpPr>
        <p:spPr>
          <a:xfrm>
            <a:off x="477981" y="1122363"/>
            <a:ext cx="4023360" cy="3204134"/>
          </a:xfrm>
        </p:spPr>
        <p:txBody>
          <a:bodyPr vert="horz" lIns="91440" tIns="45720" rIns="91440" bIns="45720" rtlCol="0" anchor="b">
            <a:noAutofit/>
          </a:bodyPr>
          <a:lstStyle/>
          <a:p>
            <a:r>
              <a:rPr lang="en-US" sz="3200"/>
              <a:t>"Distributed And Cloud Computing From Parallel Processing To The Internet Of Things"</a:t>
            </a:r>
            <a:br>
              <a:rPr lang="en-US" sz="3200">
                <a:cs typeface="Calibri Light"/>
              </a:rPr>
            </a:br>
            <a:r>
              <a:rPr lang="en-US" sz="3200"/>
              <a:t>Kai Hwang, et al</a:t>
            </a:r>
            <a:endParaRPr lang="en-US" sz="3200">
              <a:cs typeface="Calibri Light"/>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5" descr="Graphical user interface, application, table, Excel&#10;&#10;Description automatically generated">
            <a:extLst>
              <a:ext uri="{FF2B5EF4-FFF2-40B4-BE49-F238E27FC236}">
                <a16:creationId xmlns:a16="http://schemas.microsoft.com/office/drawing/2014/main" id="{92F7B4AE-A259-411E-887D-D0EAC2D6819B}"/>
              </a:ext>
            </a:extLst>
          </p:cNvPr>
          <p:cNvPicPr>
            <a:picLocks noChangeAspect="1"/>
          </p:cNvPicPr>
          <p:nvPr/>
        </p:nvPicPr>
        <p:blipFill>
          <a:blip r:embed="rId2"/>
          <a:stretch>
            <a:fillRect/>
          </a:stretch>
        </p:blipFill>
        <p:spPr>
          <a:xfrm>
            <a:off x="5474462" y="625684"/>
            <a:ext cx="6288623" cy="5455380"/>
          </a:xfrm>
          <a:prstGeom prst="rect">
            <a:avLst/>
          </a:prstGeom>
        </p:spPr>
      </p:pic>
    </p:spTree>
    <p:extLst>
      <p:ext uri="{BB962C8B-B14F-4D97-AF65-F5344CB8AC3E}">
        <p14:creationId xmlns:p14="http://schemas.microsoft.com/office/powerpoint/2010/main" val="1422576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4000" b="1">
                <a:ea typeface="+mj-lt"/>
                <a:cs typeface="+mj-lt"/>
              </a:rPr>
              <a:t>CUDA Code Constructs, Dimensions, Grids, Blocks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Notebook for the code can be found </a:t>
            </a:r>
            <a:r>
              <a:rPr lang="en-US">
                <a:cs typeface="Calibri"/>
                <a:hlinkClick r:id="rId2"/>
              </a:rPr>
              <a:t>here</a:t>
            </a:r>
            <a:endParaRPr lang="en-US">
              <a:cs typeface="Calibri"/>
            </a:endParaRPr>
          </a:p>
          <a:p>
            <a:r>
              <a:rPr lang="en-US">
                <a:cs typeface="Calibri"/>
              </a:rPr>
              <a:t>The &lt;&lt;&lt; &gt;&gt;&gt; ( chevron ) syntax</a:t>
            </a:r>
          </a:p>
          <a:p>
            <a:r>
              <a:rPr lang="en-US">
                <a:cs typeface="Calibri"/>
              </a:rPr>
              <a:t>The syntax before the &lt;&lt;&lt; indicates the function name, in this case, that is '</a:t>
            </a:r>
            <a:r>
              <a:rPr lang="en-US" err="1">
                <a:solidFill>
                  <a:srgbClr val="97BE49"/>
                </a:solidFill>
                <a:cs typeface="Calibri"/>
              </a:rPr>
              <a:t>distanceKernel</a:t>
            </a:r>
            <a:r>
              <a:rPr lang="en-US">
                <a:cs typeface="Calibri"/>
              </a:rPr>
              <a:t>'</a:t>
            </a:r>
          </a:p>
          <a:p>
            <a:r>
              <a:rPr lang="en-US">
                <a:cs typeface="Calibri"/>
              </a:rPr>
              <a:t>1st argument within &lt;&lt;&lt; &gt;&gt;&gt; indicates the number of grids we want to create, in this case, we make </a:t>
            </a:r>
            <a:r>
              <a:rPr lang="en-US">
                <a:solidFill>
                  <a:srgbClr val="97BE49"/>
                </a:solidFill>
                <a:cs typeface="Calibri"/>
              </a:rPr>
              <a:t>N/TPB</a:t>
            </a:r>
            <a:r>
              <a:rPr lang="en-US">
                <a:cs typeface="Calibri"/>
              </a:rPr>
              <a:t> grids, where </a:t>
            </a:r>
            <a:r>
              <a:rPr lang="en-US">
                <a:solidFill>
                  <a:srgbClr val="97BE49"/>
                </a:solidFill>
                <a:cs typeface="Calibri"/>
              </a:rPr>
              <a:t>N</a:t>
            </a:r>
            <a:r>
              <a:rPr lang="en-US">
                <a:cs typeface="Calibri"/>
              </a:rPr>
              <a:t> is total number of cores available, and </a:t>
            </a:r>
            <a:r>
              <a:rPr lang="en-US">
                <a:solidFill>
                  <a:srgbClr val="97BE49"/>
                </a:solidFill>
                <a:cs typeface="Calibri"/>
              </a:rPr>
              <a:t>TPB</a:t>
            </a:r>
            <a:r>
              <a:rPr lang="en-US">
                <a:cs typeface="Calibri"/>
              </a:rPr>
              <a:t> is the '</a:t>
            </a:r>
            <a:r>
              <a:rPr lang="en-US">
                <a:solidFill>
                  <a:srgbClr val="97BE49"/>
                </a:solidFill>
                <a:cs typeface="Calibri"/>
              </a:rPr>
              <a:t>Threads Per Block</a:t>
            </a:r>
            <a:r>
              <a:rPr lang="en-US">
                <a:cs typeface="Calibri"/>
              </a:rPr>
              <a:t>'</a:t>
            </a:r>
          </a:p>
          <a:p>
            <a:r>
              <a:rPr lang="en-US">
                <a:cs typeface="Calibri"/>
              </a:rPr>
              <a:t>2nd argument indicates the actual </a:t>
            </a:r>
            <a:r>
              <a:rPr lang="en-US">
                <a:solidFill>
                  <a:srgbClr val="97BE49"/>
                </a:solidFill>
                <a:cs typeface="Calibri"/>
              </a:rPr>
              <a:t>number of threads </a:t>
            </a:r>
            <a:r>
              <a:rPr lang="en-US">
                <a:cs typeface="Calibri"/>
              </a:rPr>
              <a:t>(</a:t>
            </a:r>
            <a:r>
              <a:rPr lang="en-US">
                <a:solidFill>
                  <a:srgbClr val="97BE49"/>
                </a:solidFill>
                <a:cs typeface="Calibri"/>
              </a:rPr>
              <a:t> TPB </a:t>
            </a:r>
            <a:r>
              <a:rPr lang="en-US">
                <a:cs typeface="Calibri"/>
              </a:rPr>
              <a:t>) passed to a grid to be assigned to a SM</a:t>
            </a:r>
          </a:p>
        </p:txBody>
      </p:sp>
    </p:spTree>
    <p:extLst>
      <p:ext uri="{BB962C8B-B14F-4D97-AF65-F5344CB8AC3E}">
        <p14:creationId xmlns:p14="http://schemas.microsoft.com/office/powerpoint/2010/main" val="2342971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5400">
                <a:ea typeface="+mj-lt"/>
                <a:cs typeface="+mj-lt"/>
              </a:rPr>
              <a:t>__device__ vs __host__ 1/2</a:t>
            </a:r>
          </a:p>
          <a:p>
            <a:endParaRPr lang="en-US" sz="5400">
              <a:cs typeface="Calibri Ligh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664580" y="1929384"/>
            <a:ext cx="10862840" cy="4927149"/>
          </a:xfrm>
        </p:spPr>
        <p:txBody>
          <a:bodyPr vert="horz" lIns="91440" tIns="45720" rIns="91440" bIns="45720" rtlCol="0" anchor="t">
            <a:normAutofit/>
          </a:bodyPr>
          <a:lstStyle/>
          <a:p>
            <a:r>
              <a:rPr lang="en-US" sz="2200">
                <a:solidFill>
                  <a:srgbClr val="97BE49"/>
                </a:solidFill>
                <a:cs typeface="Calibri"/>
              </a:rPr>
              <a:t>Host</a:t>
            </a:r>
            <a:r>
              <a:rPr lang="en-US" sz="2200">
                <a:cs typeface="Calibri"/>
              </a:rPr>
              <a:t> – refers to the CPU that instructs the GPU what the process</a:t>
            </a:r>
          </a:p>
          <a:p>
            <a:r>
              <a:rPr lang="en-US" sz="2200">
                <a:solidFill>
                  <a:srgbClr val="97BE49"/>
                </a:solidFill>
                <a:cs typeface="Calibri"/>
              </a:rPr>
              <a:t>Device</a:t>
            </a:r>
            <a:r>
              <a:rPr lang="en-US" sz="2200">
                <a:cs typeface="Calibri"/>
              </a:rPr>
              <a:t> – refers to the GPU(s) attached to the CPU that take the instruction(s) and the data</a:t>
            </a:r>
          </a:p>
          <a:p>
            <a:r>
              <a:rPr lang="en-US" sz="2200">
                <a:cs typeface="Calibri"/>
              </a:rPr>
              <a:t>Some basic qualifiers to indicate where the code will run</a:t>
            </a:r>
            <a:endParaRPr lang="en-US"/>
          </a:p>
          <a:p>
            <a:pPr lvl="1"/>
            <a:r>
              <a:rPr lang="en-US" sz="1800">
                <a:solidFill>
                  <a:srgbClr val="97BE49"/>
                </a:solidFill>
                <a:cs typeface="Calibri"/>
              </a:rPr>
              <a:t>__global__</a:t>
            </a:r>
            <a:r>
              <a:rPr lang="en-US" sz="1800">
                <a:cs typeface="Calibri"/>
              </a:rPr>
              <a:t> – this is the qualifier for kernels. These are called from the host and executed and on the device</a:t>
            </a:r>
          </a:p>
          <a:p>
            <a:pPr lvl="1"/>
            <a:r>
              <a:rPr lang="en-US" sz="1800">
                <a:solidFill>
                  <a:srgbClr val="97BE49"/>
                </a:solidFill>
                <a:cs typeface="Calibri"/>
              </a:rPr>
              <a:t>__device__</a:t>
            </a:r>
            <a:r>
              <a:rPr lang="en-US" sz="1800">
                <a:cs typeface="Calibri"/>
              </a:rPr>
              <a:t> – Functions are called from the device and execute on the device. A function that is called from a kernel needs the __device__ qualifier</a:t>
            </a:r>
          </a:p>
          <a:p>
            <a:pPr lvl="1"/>
            <a:r>
              <a:rPr lang="en-US" sz="1800">
                <a:cs typeface="Calibri"/>
              </a:rPr>
              <a:t>Prepending </a:t>
            </a:r>
            <a:r>
              <a:rPr lang="en-US" sz="1800">
                <a:solidFill>
                  <a:srgbClr val="97BE49"/>
                </a:solidFill>
                <a:cs typeface="Calibri"/>
              </a:rPr>
              <a:t>__host__ __device__</a:t>
            </a:r>
            <a:r>
              <a:rPr lang="en-US" sz="1800">
                <a:cs typeface="Calibri"/>
              </a:rPr>
              <a:t> causes the system to compile separate host and device versions of the function</a:t>
            </a:r>
          </a:p>
          <a:p>
            <a:pPr lvl="1">
              <a:buFont typeface="Arial" panose="020B0604020202020204" pitchFamily="34" charset="0"/>
              <a:buChar char="•"/>
            </a:pPr>
            <a:endParaRPr lang="en-US" sz="1800">
              <a:cs typeface="Calibri"/>
            </a:endParaRPr>
          </a:p>
        </p:txBody>
      </p:sp>
    </p:spTree>
    <p:extLst>
      <p:ext uri="{BB962C8B-B14F-4D97-AF65-F5344CB8AC3E}">
        <p14:creationId xmlns:p14="http://schemas.microsoft.com/office/powerpoint/2010/main" val="2412395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2800">
                <a:ea typeface="+mj-lt"/>
                <a:cs typeface="+mj-lt"/>
              </a:rPr>
              <a:t>__device__ vs __host__ 2/2</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825625"/>
            <a:ext cx="10515600" cy="4351338"/>
          </a:xfrm>
        </p:spPr>
        <p:txBody>
          <a:bodyPr vert="horz" lIns="91440" tIns="45720" rIns="91440" bIns="45720" rtlCol="0" anchor="t">
            <a:normAutofit/>
          </a:bodyPr>
          <a:lstStyle/>
          <a:p>
            <a:pPr>
              <a:buFont typeface="Arial,Sans-Serif" panose="020B0604020202020204" pitchFamily="34" charset="0"/>
            </a:pPr>
            <a:r>
              <a:rPr lang="en-US">
                <a:cs typeface="Calibri"/>
              </a:rPr>
              <a:t>Kernels provide basic variables and a function declaration</a:t>
            </a:r>
            <a:endParaRPr lang="en-US">
              <a:ea typeface="+mn-lt"/>
              <a:cs typeface="+mn-lt"/>
            </a:endParaRPr>
          </a:p>
          <a:p>
            <a:pPr lvl="1">
              <a:buFont typeface="Arial,Sans-Serif" panose="020B0604020202020204" pitchFamily="34" charset="0"/>
            </a:pPr>
            <a:r>
              <a:rPr lang="en-US">
                <a:ea typeface="+mn-lt"/>
                <a:cs typeface="+mn-lt"/>
              </a:rPr>
              <a:t>Kernel functions do not have return types, so we get '__global__ void aKernel(typedArgs)'</a:t>
            </a:r>
          </a:p>
          <a:p>
            <a:pPr lvl="1">
              <a:buFont typeface="Arial,Sans-Serif" panose="020B0604020202020204" pitchFamily="34" charset="0"/>
            </a:pPr>
            <a:r>
              <a:rPr lang="en-US">
                <a:ea typeface="+mn-lt"/>
                <a:cs typeface="+mn-lt"/>
              </a:rPr>
              <a:t>gridDim – specifies the number of blocks in the grid</a:t>
            </a:r>
          </a:p>
          <a:p>
            <a:pPr lvl="1">
              <a:buFont typeface="Arial,Sans-Serif" panose="020B0604020202020204" pitchFamily="34" charset="0"/>
            </a:pPr>
            <a:r>
              <a:rPr lang="en-US">
                <a:ea typeface="+mn-lt"/>
                <a:cs typeface="+mn-lt"/>
              </a:rPr>
              <a:t>blockDim – specifies the number of threads in each block</a:t>
            </a:r>
          </a:p>
          <a:p>
            <a:pPr lvl="1">
              <a:buFont typeface="Arial,Sans-Serif" panose="020B0604020202020204" pitchFamily="34" charset="0"/>
            </a:pPr>
            <a:r>
              <a:rPr lang="en-US">
                <a:ea typeface="+mn-lt"/>
                <a:cs typeface="+mn-lt"/>
              </a:rPr>
              <a:t>blockIdx – to index the blocks in a grid</a:t>
            </a:r>
          </a:p>
          <a:p>
            <a:pPr lvl="1">
              <a:buFont typeface="Arial,Sans-Serif" panose="020B0604020202020204" pitchFamily="34" charset="0"/>
            </a:pPr>
            <a:r>
              <a:rPr lang="en-US">
                <a:ea typeface="+mn-lt"/>
                <a:cs typeface="+mn-lt"/>
              </a:rPr>
              <a:t>threadIdx – to index the thread within the block</a:t>
            </a:r>
          </a:p>
          <a:p>
            <a:pPr>
              <a:buFont typeface="Arial,Sans-Serif" panose="020B0604020202020204" pitchFamily="34" charset="0"/>
            </a:pPr>
            <a:r>
              <a:rPr lang="en-US">
                <a:ea typeface="+mn-lt"/>
                <a:cs typeface="+mn-lt"/>
              </a:rPr>
              <a:t>Kernels </a:t>
            </a:r>
            <a:r>
              <a:rPr lang="en-US">
                <a:cs typeface="Calibri"/>
              </a:rPr>
              <a:t>do not have access to CPU memory</a:t>
            </a:r>
            <a:endParaRPr lang="en-US">
              <a:ea typeface="+mn-lt"/>
              <a:cs typeface="+mn-lt"/>
            </a:endParaRPr>
          </a:p>
          <a:p>
            <a:pPr lvl="1">
              <a:buFont typeface="Arial,Sans-Serif" panose="020B0604020202020204" pitchFamily="34" charset="0"/>
            </a:pPr>
            <a:r>
              <a:rPr lang="en-US">
                <a:cs typeface="Calibri"/>
              </a:rPr>
              <a:t>Memory is allocated separately for the device and the host, cudaMalloc(), cudaMemcpy(), cudaFree(), etc</a:t>
            </a:r>
            <a:endParaRPr lang="en-US">
              <a:ea typeface="+mn-lt"/>
              <a:cs typeface="+mn-lt"/>
            </a:endParaRPr>
          </a:p>
          <a:p>
            <a:endParaRPr lang="en-US">
              <a:cs typeface="Calibri"/>
            </a:endParaRPr>
          </a:p>
        </p:txBody>
      </p:sp>
    </p:spTree>
    <p:extLst>
      <p:ext uri="{BB962C8B-B14F-4D97-AF65-F5344CB8AC3E}">
        <p14:creationId xmlns:p14="http://schemas.microsoft.com/office/powerpoint/2010/main" val="3836835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5400">
                <a:ea typeface="+mj-lt"/>
                <a:cs typeface="+mj-lt"/>
              </a:rPr>
              <a:t>From Loops To Grids</a:t>
            </a:r>
          </a:p>
          <a:p>
            <a:endParaRPr lang="en-US" sz="5400">
              <a:cs typeface="Calibri Ligh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669852" y="1929384"/>
            <a:ext cx="10852296" cy="4872192"/>
          </a:xfrm>
        </p:spPr>
        <p:txBody>
          <a:bodyPr vert="horz" lIns="91440" tIns="45720" rIns="91440" bIns="45720" rtlCol="0" anchor="t">
            <a:normAutofit/>
          </a:bodyPr>
          <a:lstStyle/>
          <a:p>
            <a:r>
              <a:rPr lang="en-US" sz="2200">
                <a:ea typeface="+mn-lt"/>
                <a:cs typeface="+mn-lt"/>
              </a:rPr>
              <a:t>The same code emulates this example. The link again to the code can be found </a:t>
            </a:r>
            <a:r>
              <a:rPr lang="en-US" sz="2200">
                <a:ea typeface="+mn-lt"/>
                <a:cs typeface="+mn-lt"/>
                <a:hlinkClick r:id="rId2"/>
              </a:rPr>
              <a:t>here</a:t>
            </a:r>
          </a:p>
          <a:p>
            <a:r>
              <a:rPr lang="en-US" sz="2200">
                <a:cs typeface="Calibri"/>
              </a:rPr>
              <a:t>Contrasting change in where the memory is allocated to remove bottlenecks</a:t>
            </a:r>
          </a:p>
          <a:p>
            <a:r>
              <a:rPr lang="en-US" sz="2200">
                <a:cs typeface="Calibri"/>
              </a:rPr>
              <a:t>Allocating on the 'device' instead of the 'host'</a:t>
            </a:r>
          </a:p>
          <a:p>
            <a:r>
              <a:rPr lang="en-US" sz="2200">
                <a:ea typeface="+mn-lt"/>
                <a:cs typeface="+mn-lt"/>
              </a:rPr>
              <a:t>Typically, we have a plan to avoid possible overheads of memory operations via the following procedure</a:t>
            </a:r>
          </a:p>
          <a:p>
            <a:pPr lvl="1"/>
            <a:r>
              <a:rPr lang="en-US" sz="2200">
                <a:ea typeface="+mn-lt"/>
                <a:cs typeface="+mn-lt"/>
              </a:rPr>
              <a:t>Copy your input data to the device </a:t>
            </a:r>
            <a:r>
              <a:rPr lang="en-US" sz="2200" i="1">
                <a:ea typeface="+mn-lt"/>
                <a:cs typeface="+mn-lt"/>
              </a:rPr>
              <a:t>once</a:t>
            </a:r>
            <a:r>
              <a:rPr lang="en-US" sz="2200">
                <a:ea typeface="+mn-lt"/>
                <a:cs typeface="+mn-lt"/>
              </a:rPr>
              <a:t> and leave it there</a:t>
            </a:r>
          </a:p>
          <a:p>
            <a:pPr lvl="1"/>
            <a:r>
              <a:rPr lang="en-US" sz="2200">
                <a:ea typeface="+mn-lt"/>
                <a:cs typeface="+mn-lt"/>
              </a:rPr>
              <a:t>Launch a kernel that does a significant amount of work. The benefits of massive parallelism are significant compared to the cost of memory transfers</a:t>
            </a:r>
          </a:p>
          <a:p>
            <a:pPr lvl="1"/>
            <a:r>
              <a:rPr lang="en-US" sz="2200">
                <a:ea typeface="+mn-lt"/>
                <a:cs typeface="+mn-lt"/>
              </a:rPr>
              <a:t>Copy the results back to the host only </a:t>
            </a:r>
            <a:r>
              <a:rPr lang="en-US" sz="2200" i="1">
                <a:ea typeface="+mn-lt"/>
                <a:cs typeface="+mn-lt"/>
              </a:rPr>
              <a:t>once</a:t>
            </a:r>
            <a:endParaRPr lang="en-US">
              <a:ea typeface="+mn-lt"/>
              <a:cs typeface="+mn-lt"/>
            </a:endParaRPr>
          </a:p>
          <a:p>
            <a:r>
              <a:rPr lang="en-US" sz="2200">
                <a:cs typeface="Calibri"/>
              </a:rPr>
              <a:t>This is </a:t>
            </a:r>
            <a:r>
              <a:rPr lang="en-US" sz="2200" i="1">
                <a:cs typeface="Calibri"/>
              </a:rPr>
              <a:t>too much bookeeping</a:t>
            </a:r>
            <a:r>
              <a:rPr lang="en-US" sz="2200">
                <a:cs typeface="Calibri"/>
              </a:rPr>
              <a:t>, and so NVIDIA cmae up with Unified Memory, an advance topic, but it deals with GPU managed arrays. Visit </a:t>
            </a:r>
            <a:r>
              <a:rPr lang="en-US" sz="2200">
                <a:cs typeface="Calibri"/>
                <a:hlinkClick r:id="rId3"/>
              </a:rPr>
              <a:t>here for a tutorial</a:t>
            </a:r>
            <a:r>
              <a:rPr lang="en-US" i="1">
                <a:cs typeface="Calibri"/>
              </a:rPr>
              <a:t>, </a:t>
            </a:r>
            <a:r>
              <a:rPr lang="en-US" sz="2200">
                <a:cs typeface="Calibri"/>
              </a:rPr>
              <a:t>a blog post from NVIDIA, 2007</a:t>
            </a:r>
            <a:endParaRPr lang="en-US" sz="2200" i="1"/>
          </a:p>
          <a:p>
            <a:endParaRPr lang="en-US" sz="2200">
              <a:cs typeface="Calibri"/>
            </a:endParaRPr>
          </a:p>
          <a:p>
            <a:endParaRPr lang="en-US" sz="2200">
              <a:cs typeface="Calibri"/>
            </a:endParaRPr>
          </a:p>
          <a:p>
            <a:pPr marL="457200" lvl="1" indent="0">
              <a:buNone/>
            </a:pPr>
            <a:endParaRPr lang="en-US" sz="1800" i="1">
              <a:cs typeface="Calibri"/>
            </a:endParaRPr>
          </a:p>
          <a:p>
            <a:endParaRPr lang="en-US" sz="2200">
              <a:cs typeface="Calibri"/>
            </a:endParaRPr>
          </a:p>
        </p:txBody>
      </p:sp>
    </p:spTree>
    <p:extLst>
      <p:ext uri="{BB962C8B-B14F-4D97-AF65-F5344CB8AC3E}">
        <p14:creationId xmlns:p14="http://schemas.microsoft.com/office/powerpoint/2010/main" val="2216838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5400">
                <a:ea typeface="+mj-lt"/>
                <a:cs typeface="+mj-lt"/>
              </a:rPr>
              <a:t>OpenGL, Vulkan and CUDA...?</a:t>
            </a:r>
          </a:p>
          <a:p>
            <a:endParaRPr lang="en-US" sz="5400">
              <a:cs typeface="Calibri Ligh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a:ea typeface="+mn-lt"/>
                <a:cs typeface="+mn-lt"/>
              </a:rPr>
              <a:t>Not going into the details, but this is completely possible. If interested, you can check out</a:t>
            </a:r>
          </a:p>
          <a:p>
            <a:pPr lvl="1"/>
            <a:r>
              <a:rPr lang="en-US" sz="2200">
                <a:ea typeface="+mn-lt"/>
                <a:cs typeface="+mn-lt"/>
                <a:hlinkClick r:id="rId2"/>
              </a:rPr>
              <a:t>Vulkan with CUDA</a:t>
            </a:r>
            <a:endParaRPr lang="en-US" sz="2200">
              <a:ea typeface="+mn-lt"/>
              <a:cs typeface="+mn-lt"/>
            </a:endParaRPr>
          </a:p>
          <a:p>
            <a:pPr lvl="1"/>
            <a:r>
              <a:rPr lang="en-US" sz="2200">
                <a:ea typeface="+mn-lt"/>
                <a:cs typeface="+mn-lt"/>
                <a:hlinkClick r:id="rId3"/>
              </a:rPr>
              <a:t>OpenGL with CUDA</a:t>
            </a:r>
            <a:endParaRPr lang="en-US" sz="2200">
              <a:ea typeface="+mn-lt"/>
              <a:cs typeface="+mn-lt"/>
            </a:endParaRPr>
          </a:p>
          <a:p>
            <a:pPr lvl="1"/>
            <a:r>
              <a:rPr lang="en-US" sz="2200">
                <a:ea typeface="+mn-lt"/>
                <a:cs typeface="+mn-lt"/>
              </a:rPr>
              <a:t>OpenGL code sample reference attached at the end</a:t>
            </a:r>
          </a:p>
          <a:p>
            <a:endParaRPr lang="en-US" sz="2200">
              <a:cs typeface="Calibri"/>
            </a:endParaRPr>
          </a:p>
        </p:txBody>
      </p:sp>
    </p:spTree>
    <p:extLst>
      <p:ext uri="{BB962C8B-B14F-4D97-AF65-F5344CB8AC3E}">
        <p14:creationId xmlns:p14="http://schemas.microsoft.com/office/powerpoint/2010/main" val="362944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F41C-C568-4C8D-8C5B-BA63BFBF5520}"/>
              </a:ext>
            </a:extLst>
          </p:cNvPr>
          <p:cNvSpPr>
            <a:spLocks noGrp="1"/>
          </p:cNvSpPr>
          <p:nvPr>
            <p:ph type="title"/>
          </p:nvPr>
        </p:nvSpPr>
        <p:spPr>
          <a:xfrm>
            <a:off x="841248" y="548640"/>
            <a:ext cx="3600860" cy="5431536"/>
          </a:xfrm>
        </p:spPr>
        <p:txBody>
          <a:bodyPr>
            <a:normAutofit/>
          </a:bodyPr>
          <a:lstStyle/>
          <a:p>
            <a:r>
              <a:rPr lang="en-US" sz="5400">
                <a:cs typeface="Calibri Light"/>
              </a:rPr>
              <a:t>What Kind Of Problems Does CUDA Solve?</a:t>
            </a:r>
            <a:endParaRPr lang="en-US" sz="5400"/>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59FD37-86D8-495F-8217-E21EA5D208DC}"/>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a:cs typeface="Calibri"/>
              </a:rPr>
              <a:t>- SIMD Architecture</a:t>
            </a:r>
          </a:p>
          <a:p>
            <a:pPr marL="0" indent="0">
              <a:buNone/>
            </a:pPr>
            <a:r>
              <a:rPr lang="en-US" sz="2200">
                <a:cs typeface="Calibri"/>
              </a:rPr>
              <a:t>- Massively Parallel</a:t>
            </a:r>
          </a:p>
          <a:p>
            <a:pPr marL="0" indent="0">
              <a:buNone/>
            </a:pPr>
            <a:r>
              <a:rPr lang="en-US" sz="2200">
                <a:cs typeface="Calibri"/>
              </a:rPr>
              <a:t>- Designed to run as an abstraction for different GPU hardware</a:t>
            </a:r>
          </a:p>
          <a:p>
            <a:pPr marL="0" indent="0">
              <a:buNone/>
            </a:pPr>
            <a:r>
              <a:rPr lang="en-US" sz="2200">
                <a:cs typeface="Calibri"/>
              </a:rPr>
              <a:t>- Easy to compile and run, provides compilers a target instruction level code, like Assembly</a:t>
            </a:r>
          </a:p>
          <a:p>
            <a:pPr marL="0" indent="0">
              <a:buNone/>
            </a:pPr>
            <a:r>
              <a:rPr lang="en-US" sz="2200">
                <a:cs typeface="Calibri"/>
              </a:rPr>
              <a:t>- Contains well maintained libraries, profiling tools, industrial grade technologies</a:t>
            </a:r>
          </a:p>
        </p:txBody>
      </p:sp>
    </p:spTree>
    <p:extLst>
      <p:ext uri="{BB962C8B-B14F-4D97-AF65-F5344CB8AC3E}">
        <p14:creationId xmlns:p14="http://schemas.microsoft.com/office/powerpoint/2010/main" val="653328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D85DE5A-F95B-477D-AB55-996F376DD5A3}"/>
              </a:ext>
            </a:extLst>
          </p:cNvPr>
          <p:cNvSpPr>
            <a:spLocks noGrp="1"/>
          </p:cNvSpPr>
          <p:nvPr>
            <p:ph type="title"/>
          </p:nvPr>
        </p:nvSpPr>
        <p:spPr>
          <a:xfrm>
            <a:off x="589560" y="856180"/>
            <a:ext cx="5279408" cy="1128068"/>
          </a:xfrm>
        </p:spPr>
        <p:txBody>
          <a:bodyPr anchor="ctr">
            <a:normAutofit/>
          </a:bodyPr>
          <a:lstStyle/>
          <a:p>
            <a:r>
              <a:rPr lang="en-US" sz="4000">
                <a:cs typeface="Calibri Light"/>
              </a:rPr>
              <a:t>Completely possible</a:t>
            </a:r>
            <a:endParaRPr lang="en-US" sz="4000"/>
          </a:p>
        </p:txBody>
      </p:sp>
      <p:grpSp>
        <p:nvGrpSpPr>
          <p:cNvPr id="32"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590719" y="2330505"/>
            <a:ext cx="5278066" cy="3979585"/>
          </a:xfrm>
        </p:spPr>
        <p:txBody>
          <a:bodyPr vert="horz" lIns="91440" tIns="45720" rIns="91440" bIns="45720" rtlCol="0" anchor="ctr">
            <a:normAutofit/>
          </a:bodyPr>
          <a:lstStyle/>
          <a:p>
            <a:pPr lvl="1"/>
            <a:r>
              <a:rPr lang="en-US" sz="2000">
                <a:cs typeface="Calibri"/>
              </a:rPr>
              <a:t>Vulkan adoption is slower, since it is harder to write</a:t>
            </a:r>
            <a:endParaRPr lang="en-US"/>
          </a:p>
          <a:p>
            <a:pPr lvl="1"/>
            <a:r>
              <a:rPr lang="en-US" sz="2000">
                <a:cs typeface="Calibri"/>
              </a:rPr>
              <a:t>OpenGL is much simpler to work with, but still complex for new beginners</a:t>
            </a:r>
          </a:p>
          <a:p>
            <a:pPr lvl="1"/>
            <a:r>
              <a:rPr lang="en-US" sz="2000">
                <a:cs typeface="Calibri"/>
              </a:rPr>
              <a:t>For reference, check out this </a:t>
            </a:r>
            <a:r>
              <a:rPr lang="en-US" sz="2000">
                <a:cs typeface="Calibri"/>
                <a:hlinkClick r:id="rId2"/>
              </a:rPr>
              <a:t>video on YT</a:t>
            </a:r>
            <a:endParaRPr lang="en-US" sz="2000">
              <a:cs typeface="Calibri"/>
            </a:endParaRPr>
          </a:p>
          <a:p>
            <a:pPr lvl="1"/>
            <a:endParaRPr lang="en-US" sz="2000">
              <a:cs typeface="Calibri"/>
            </a:endParaRPr>
          </a:p>
        </p:txBody>
      </p:sp>
      <p:sp>
        <p:nvSpPr>
          <p:cNvPr id="36"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picture containing water&#10;&#10;Description automatically generated">
            <a:extLst>
              <a:ext uri="{FF2B5EF4-FFF2-40B4-BE49-F238E27FC236}">
                <a16:creationId xmlns:a16="http://schemas.microsoft.com/office/drawing/2014/main" id="{BC4834B3-62DC-40C5-B98C-6ED09952351D}"/>
              </a:ext>
            </a:extLst>
          </p:cNvPr>
          <p:cNvPicPr>
            <a:picLocks noChangeAspect="1"/>
          </p:cNvPicPr>
          <p:nvPr/>
        </p:nvPicPr>
        <p:blipFill rotWithShape="1">
          <a:blip r:embed="rId3"/>
          <a:srcRect l="1795" r="-4" b="-4"/>
          <a:stretch/>
        </p:blipFill>
        <p:spPr>
          <a:xfrm>
            <a:off x="7083423" y="581892"/>
            <a:ext cx="4397433" cy="2518756"/>
          </a:xfrm>
          <a:prstGeom prst="rect">
            <a:avLst/>
          </a:prstGeom>
        </p:spPr>
      </p:pic>
      <p:sp>
        <p:nvSpPr>
          <p:cNvPr id="31" name="Rectangle 3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3E44CDF3-8C50-43FE-AB4D-23AD46D93C2E}"/>
              </a:ext>
            </a:extLst>
          </p:cNvPr>
          <p:cNvPicPr>
            <a:picLocks noChangeAspect="1"/>
          </p:cNvPicPr>
          <p:nvPr/>
        </p:nvPicPr>
        <p:blipFill rotWithShape="1">
          <a:blip r:embed="rId4"/>
          <a:srcRect r="1832" b="-4"/>
          <a:stretch/>
        </p:blipFill>
        <p:spPr>
          <a:xfrm>
            <a:off x="7083423" y="3707894"/>
            <a:ext cx="4395569" cy="2518756"/>
          </a:xfrm>
          <a:prstGeom prst="rect">
            <a:avLst/>
          </a:prstGeom>
        </p:spPr>
      </p:pic>
    </p:spTree>
    <p:extLst>
      <p:ext uri="{BB962C8B-B14F-4D97-AF65-F5344CB8AC3E}">
        <p14:creationId xmlns:p14="http://schemas.microsoft.com/office/powerpoint/2010/main" val="1461641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640080" y="325369"/>
            <a:ext cx="4368602" cy="1956841"/>
          </a:xfrm>
        </p:spPr>
        <p:txBody>
          <a:bodyPr anchor="b">
            <a:normAutofit/>
          </a:bodyPr>
          <a:lstStyle/>
          <a:p>
            <a:r>
              <a:rPr lang="en-US" sz="4200">
                <a:cs typeface="Calibri Light"/>
              </a:rPr>
              <a:t>A very cool presentation by Mythbusters</a:t>
            </a:r>
            <a:endParaRPr lang="en-US" sz="42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000">
                <a:cs typeface="Calibri"/>
              </a:rPr>
              <a:t>Where the CPU version of a machine they use to paint Mona Lisa hits the target board one at a time</a:t>
            </a:r>
          </a:p>
          <a:p>
            <a:r>
              <a:rPr lang="en-US" sz="2000">
                <a:cs typeface="Calibri"/>
              </a:rPr>
              <a:t>The NVIDIA GPU version shoots multiple paint balls simultaneously as needed, completing it less than 10 seconds</a:t>
            </a:r>
          </a:p>
          <a:p>
            <a:r>
              <a:rPr lang="en-US" sz="2000">
                <a:cs typeface="Calibri"/>
              </a:rPr>
              <a:t>Check out the full presentation </a:t>
            </a:r>
            <a:r>
              <a:rPr lang="en-US" sz="2000">
                <a:cs typeface="Calibri"/>
                <a:hlinkClick r:id="rId2"/>
              </a:rPr>
              <a:t>here on YT</a:t>
            </a:r>
          </a:p>
          <a:p>
            <a:endParaRPr lang="en-US" sz="2000">
              <a:cs typeface="Calibri"/>
            </a:endParaRPr>
          </a:p>
        </p:txBody>
      </p:sp>
      <p:pic>
        <p:nvPicPr>
          <p:cNvPr id="4" name="Picture 7" descr="A picture containing table, sitting, light, food&#10;&#10;Description automatically generated">
            <a:extLst>
              <a:ext uri="{FF2B5EF4-FFF2-40B4-BE49-F238E27FC236}">
                <a16:creationId xmlns:a16="http://schemas.microsoft.com/office/drawing/2014/main" id="{03324B97-E18A-4EE5-AD12-1244A8B38EDC}"/>
              </a:ext>
            </a:extLst>
          </p:cNvPr>
          <p:cNvPicPr>
            <a:picLocks noChangeAspect="1"/>
          </p:cNvPicPr>
          <p:nvPr/>
        </p:nvPicPr>
        <p:blipFill rotWithShape="1">
          <a:blip r:embed="rId3"/>
          <a:srcRect l="16725" r="2685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22887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04C0E5DA-5624-49BC-AC1E-30229AA5B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709"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25E157ED-E992-43F3-9A84-96C30A5C4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301542"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7D57DB-BFA3-4910-B60D-989DA98BBA94}"/>
              </a:ext>
            </a:extLst>
          </p:cNvPr>
          <p:cNvSpPr>
            <a:spLocks noGrp="1"/>
          </p:cNvSpPr>
          <p:nvPr>
            <p:ph type="title"/>
          </p:nvPr>
        </p:nvSpPr>
        <p:spPr>
          <a:xfrm>
            <a:off x="2060812" y="1533463"/>
            <a:ext cx="4101152" cy="3514294"/>
          </a:xfrm>
        </p:spPr>
        <p:txBody>
          <a:bodyPr vert="horz" lIns="91440" tIns="45720" rIns="91440" bIns="45720" rtlCol="0" anchor="ctr">
            <a:normAutofit/>
          </a:bodyPr>
          <a:lstStyle/>
          <a:p>
            <a:r>
              <a:rPr lang="en-US" sz="6200"/>
              <a:t>Project Ideas!</a:t>
            </a:r>
            <a:endParaRPr lang="en-US">
              <a:ea typeface="+mj-ea"/>
              <a:cs typeface="+mj-cs"/>
            </a:endParaRPr>
          </a:p>
        </p:txBody>
      </p:sp>
      <p:sp>
        <p:nvSpPr>
          <p:cNvPr id="3" name="Content Placeholder 2">
            <a:extLst>
              <a:ext uri="{FF2B5EF4-FFF2-40B4-BE49-F238E27FC236}">
                <a16:creationId xmlns:a16="http://schemas.microsoft.com/office/drawing/2014/main" id="{2B97782F-2889-48BE-930D-F85FC9F4C28A}"/>
              </a:ext>
            </a:extLst>
          </p:cNvPr>
          <p:cNvSpPr>
            <a:spLocks noGrp="1"/>
          </p:cNvSpPr>
          <p:nvPr>
            <p:ph idx="1"/>
          </p:nvPr>
        </p:nvSpPr>
        <p:spPr>
          <a:xfrm>
            <a:off x="6897407" y="679225"/>
            <a:ext cx="5290395" cy="5386743"/>
          </a:xfrm>
        </p:spPr>
        <p:txBody>
          <a:bodyPr vert="horz" lIns="91440" tIns="45720" rIns="91440" bIns="45720" rtlCol="0" anchor="ctr">
            <a:normAutofit fontScale="47500" lnSpcReduction="20000"/>
          </a:bodyPr>
          <a:lstStyle/>
          <a:p>
            <a:pPr marL="0" indent="0">
              <a:buNone/>
            </a:pPr>
            <a:r>
              <a:rPr lang="en-US" sz="3200">
                <a:cs typeface="Calibri"/>
              </a:rPr>
              <a:t>- Look for CUDA libraries, languages, an API with features/functions that look useful and apply them to a problem of personal interest</a:t>
            </a:r>
          </a:p>
          <a:p>
            <a:pPr marL="0" indent="0">
              <a:buNone/>
            </a:pPr>
            <a:r>
              <a:rPr lang="en-US" sz="3200">
                <a:cs typeface="Calibri"/>
              </a:rPr>
              <a:t>- Go through the samples, find something that interests you, try to describe and explain it in a blog post, or an article, a brief description, and publish the writeup, share it, and ask your friends about it</a:t>
            </a:r>
          </a:p>
          <a:p>
            <a:pPr marL="0" indent="0">
              <a:buNone/>
            </a:pPr>
            <a:r>
              <a:rPr lang="en-US" sz="3200">
                <a:cs typeface="Calibri"/>
              </a:rPr>
              <a:t>- Go through the GTC talks. Find something interesting and worthwhile to work on as an exploratory project</a:t>
            </a:r>
          </a:p>
          <a:p>
            <a:pPr marL="0" indent="0">
              <a:buNone/>
            </a:pPr>
            <a:r>
              <a:rPr lang="en-US" sz="3200">
                <a:cs typeface="Calibri"/>
              </a:rPr>
              <a:t>- Visit the </a:t>
            </a:r>
            <a:r>
              <a:rPr lang="en-US" sz="3200">
                <a:cs typeface="Calibri"/>
                <a:hlinkClick r:id="rId2"/>
              </a:rPr>
              <a:t>CUDA tag on Stack Overflow</a:t>
            </a:r>
            <a:r>
              <a:rPr lang="en-US" sz="3200">
                <a:cs typeface="Calibri"/>
              </a:rPr>
              <a:t>, see if there is a problem that you like to tackle</a:t>
            </a:r>
          </a:p>
          <a:p>
            <a:pPr marL="0" indent="0">
              <a:buNone/>
            </a:pPr>
            <a:r>
              <a:rPr lang="en-US" sz="3200">
                <a:cs typeface="Calibri"/>
              </a:rPr>
              <a:t>- Maybe find parallel programming books, and find problems to apply it in CUDA?</a:t>
            </a:r>
          </a:p>
          <a:p>
            <a:pPr marL="0" indent="0">
              <a:buNone/>
            </a:pPr>
            <a:r>
              <a:rPr lang="en-US" sz="3200">
                <a:cs typeface="Calibri"/>
              </a:rPr>
              <a:t>- Also, you can make an article post on Medium about the book you just read. Give it a review, discuss the presentation of ideas</a:t>
            </a:r>
          </a:p>
          <a:p>
            <a:pPr marL="0" indent="0">
              <a:buNone/>
            </a:pPr>
            <a:r>
              <a:rPr lang="en-US" sz="3200">
                <a:cs typeface="Calibri"/>
              </a:rPr>
              <a:t>- Find research papers and see if you can improve the performance of some implemented algorithms in terms of CUDA</a:t>
            </a:r>
          </a:p>
          <a:p>
            <a:pPr marL="0" indent="0">
              <a:buNone/>
            </a:pPr>
            <a:r>
              <a:rPr lang="en-US" sz="3200">
                <a:cs typeface="Calibri"/>
              </a:rPr>
              <a:t>- Explore CUDA with either OpenGL or Vulkan for graphics</a:t>
            </a:r>
          </a:p>
          <a:p>
            <a:pPr marL="0" indent="0">
              <a:buNone/>
            </a:pPr>
            <a:r>
              <a:rPr lang="en-US" sz="3200">
                <a:cs typeface="Calibri"/>
              </a:rPr>
              <a:t>- Explore the </a:t>
            </a:r>
            <a:r>
              <a:rPr lang="en-US" sz="3200">
                <a:cs typeface="Calibri"/>
                <a:hlinkClick r:id="rId3"/>
              </a:rPr>
              <a:t>GPU Applications Catalog</a:t>
            </a:r>
            <a:r>
              <a:rPr lang="en-US" sz="3200">
                <a:cs typeface="Calibri"/>
              </a:rPr>
              <a:t>, see if you like to make a project similar to the ones mentioned here.</a:t>
            </a:r>
          </a:p>
          <a:p>
            <a:pPr marL="0" indent="0">
              <a:buNone/>
            </a:pPr>
            <a:r>
              <a:rPr lang="en-US" sz="3200">
                <a:cs typeface="Calibri"/>
              </a:rPr>
              <a:t>- Think about making image processing applications that implement CUDA processing under the hood to efficiently apply, for example, filters, shading, adjust vibrance, saturation, hue, tint, and other options like these</a:t>
            </a:r>
          </a:p>
          <a:p>
            <a:pPr marL="0" indent="0">
              <a:buNone/>
            </a:pPr>
            <a:r>
              <a:rPr lang="en-US" sz="3200">
                <a:cs typeface="Calibri"/>
              </a:rPr>
              <a:t>- Can you use CUDA on networking applications? If so, how?</a:t>
            </a:r>
          </a:p>
        </p:txBody>
      </p:sp>
      <p:sp>
        <p:nvSpPr>
          <p:cNvPr id="63" name="Oval 62">
            <a:extLst>
              <a:ext uri="{FF2B5EF4-FFF2-40B4-BE49-F238E27FC236}">
                <a16:creationId xmlns:a16="http://schemas.microsoft.com/office/drawing/2014/main" id="{AEFD253A-9BCA-430B-979A-AA2F8445D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360" y="3024171"/>
            <a:ext cx="435428" cy="435428"/>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068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1" descr="Text&#10;&#10;Description automatically generated">
            <a:extLst>
              <a:ext uri="{FF2B5EF4-FFF2-40B4-BE49-F238E27FC236}">
                <a16:creationId xmlns:a16="http://schemas.microsoft.com/office/drawing/2014/main" id="{A39C8A93-B373-477D-A7B1-264BDD670AD0}"/>
              </a:ext>
            </a:extLst>
          </p:cNvPr>
          <p:cNvPicPr>
            <a:picLocks noChangeAspect="1"/>
          </p:cNvPicPr>
          <p:nvPr/>
        </p:nvPicPr>
        <p:blipFill>
          <a:blip r:embed="rId2"/>
          <a:stretch>
            <a:fillRect/>
          </a:stretch>
        </p:blipFill>
        <p:spPr>
          <a:xfrm>
            <a:off x="-1929" y="2831"/>
            <a:ext cx="12195858" cy="6881275"/>
          </a:xfrm>
          <a:prstGeom prst="rect">
            <a:avLst/>
          </a:prstGeom>
        </p:spPr>
      </p:pic>
    </p:spTree>
    <p:extLst>
      <p:ext uri="{BB962C8B-B14F-4D97-AF65-F5344CB8AC3E}">
        <p14:creationId xmlns:p14="http://schemas.microsoft.com/office/powerpoint/2010/main" val="1193268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 name="Freeform: Shape 10">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Freeform: Shape 12">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0">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C5827-1354-43A6-95D0-9BE3E21B96FC}"/>
              </a:ext>
            </a:extLst>
          </p:cNvPr>
          <p:cNvSpPr>
            <a:spLocks noGrp="1"/>
          </p:cNvSpPr>
          <p:nvPr>
            <p:ph type="title"/>
          </p:nvPr>
        </p:nvSpPr>
        <p:spPr>
          <a:xfrm>
            <a:off x="2886765" y="1495956"/>
            <a:ext cx="6418471" cy="2692050"/>
          </a:xfrm>
        </p:spPr>
        <p:txBody>
          <a:bodyPr vert="horz" lIns="91440" tIns="45720" rIns="91440" bIns="45720" rtlCol="0" anchor="b">
            <a:normAutofit/>
          </a:bodyPr>
          <a:lstStyle/>
          <a:p>
            <a:pPr algn="ctr"/>
            <a:r>
              <a:rPr lang="en-US" sz="4600" kern="1200">
                <a:solidFill>
                  <a:schemeClr val="bg1"/>
                </a:solidFill>
                <a:latin typeface="+mj-lt"/>
                <a:ea typeface="+mj-ea"/>
                <a:cs typeface="+mj-cs"/>
              </a:rPr>
              <a:t>Break!</a:t>
            </a:r>
            <a:br>
              <a:rPr lang="en-US" sz="4600" kern="1200">
                <a:solidFill>
                  <a:schemeClr val="bg1"/>
                </a:solidFill>
                <a:latin typeface="+mj-lt"/>
                <a:ea typeface="+mj-ea"/>
                <a:cs typeface="+mj-cs"/>
              </a:rPr>
            </a:br>
            <a:r>
              <a:rPr lang="en-US" sz="4600" kern="1200">
                <a:solidFill>
                  <a:schemeClr val="bg1"/>
                </a:solidFill>
                <a:latin typeface="+mj-lt"/>
                <a:ea typeface="+mj-ea"/>
                <a:cs typeface="+mj-cs"/>
              </a:rPr>
              <a:t>Currently summary for discussed topics.</a:t>
            </a:r>
            <a:br>
              <a:rPr lang="en-US" sz="4600" kern="1200">
                <a:solidFill>
                  <a:schemeClr val="bg1"/>
                </a:solidFill>
                <a:latin typeface="+mj-lt"/>
                <a:ea typeface="+mj-ea"/>
                <a:cs typeface="+mj-cs"/>
              </a:rPr>
            </a:br>
            <a:r>
              <a:rPr lang="en-US" sz="4600" kern="1200">
                <a:solidFill>
                  <a:schemeClr val="bg1"/>
                </a:solidFill>
                <a:latin typeface="+mj-lt"/>
                <a:ea typeface="+mj-ea"/>
                <a:cs typeface="+mj-cs"/>
              </a:rPr>
              <a:t>Any Q/A?</a:t>
            </a:r>
          </a:p>
        </p:txBody>
      </p:sp>
      <p:sp>
        <p:nvSpPr>
          <p:cNvPr id="5" name="Freeform: Shape 2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Freeform: Shape 2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Oval 30">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6" name="Freeform: Shape 3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969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57DB-BFA3-4910-B60D-989DA98BBA94}"/>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Last Topics, if time remains</a:t>
            </a:r>
          </a:p>
        </p:txBody>
      </p:sp>
      <p:sp>
        <p:nvSpPr>
          <p:cNvPr id="3" name="Content Placeholder 2">
            <a:extLst>
              <a:ext uri="{FF2B5EF4-FFF2-40B4-BE49-F238E27FC236}">
                <a16:creationId xmlns:a16="http://schemas.microsoft.com/office/drawing/2014/main" id="{2B97782F-2889-48BE-930D-F85FC9F4C28A}"/>
              </a:ext>
            </a:extLst>
          </p:cNvPr>
          <p:cNvSpPr>
            <a:spLocks noGrp="1"/>
          </p:cNvSpPr>
          <p:nvPr>
            <p:ph idx="1"/>
          </p:nvPr>
        </p:nvSpPr>
        <p:spPr>
          <a:xfrm>
            <a:off x="970908" y="3700594"/>
            <a:ext cx="5425781" cy="1655762"/>
          </a:xfrm>
        </p:spPr>
        <p:txBody>
          <a:bodyPr vert="horz" lIns="91440" tIns="45720" rIns="91440" bIns="45720" rtlCol="0" anchor="t">
            <a:normAutofit/>
          </a:bodyPr>
          <a:lstStyle/>
          <a:p>
            <a:pPr marL="0" indent="0">
              <a:buNone/>
            </a:pPr>
            <a:r>
              <a:rPr lang="en-US" sz="2400" kern="1200">
                <a:latin typeface="+mn-lt"/>
                <a:ea typeface="+mn-ea"/>
                <a:cs typeface="+mn-cs"/>
              </a:rPr>
              <a:t>Saved for the last few minutes. More technical details</a:t>
            </a:r>
          </a:p>
        </p:txBody>
      </p:sp>
      <p:sp>
        <p:nvSpPr>
          <p:cNvPr id="6"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243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57DB-BFA3-4910-B60D-989DA98BBA94}"/>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6000" kern="1200">
                <a:solidFill>
                  <a:schemeClr val="tx1"/>
                </a:solidFill>
                <a:latin typeface="+mj-lt"/>
                <a:ea typeface="+mj-ea"/>
                <a:cs typeface="+mj-cs"/>
              </a:rPr>
              <a:t>Stencils And Shared Memory</a:t>
            </a:r>
          </a:p>
        </p:txBody>
      </p:sp>
      <p:sp>
        <p:nvSpPr>
          <p:cNvPr id="3" name="Content Placeholder 2">
            <a:extLst>
              <a:ext uri="{FF2B5EF4-FFF2-40B4-BE49-F238E27FC236}">
                <a16:creationId xmlns:a16="http://schemas.microsoft.com/office/drawing/2014/main" id="{2B97782F-2889-48BE-930D-F85FC9F4C28A}"/>
              </a:ext>
            </a:extLst>
          </p:cNvPr>
          <p:cNvSpPr>
            <a:spLocks noGrp="1"/>
          </p:cNvSpPr>
          <p:nvPr>
            <p:ph idx="1"/>
          </p:nvPr>
        </p:nvSpPr>
        <p:spPr>
          <a:xfrm>
            <a:off x="6406055" y="3700594"/>
            <a:ext cx="4947745" cy="1746803"/>
          </a:xfrm>
        </p:spPr>
        <p:txBody>
          <a:bodyPr vert="horz" lIns="91440" tIns="45720" rIns="91440" bIns="45720" rtlCol="0" anchor="t">
            <a:normAutofit/>
          </a:bodyPr>
          <a:lstStyle/>
          <a:p>
            <a:pPr marL="0" indent="0">
              <a:buNone/>
            </a:pPr>
            <a:r>
              <a:rPr lang="en-US" sz="2400">
                <a:cs typeface="Calibri"/>
              </a:rPr>
              <a:t>Trying to emulate accessing the state of other threads involved in SIMT</a:t>
            </a:r>
            <a:endParaRPr lang="en-US" sz="2400" kern="1200">
              <a:latin typeface="+mn-lt"/>
              <a:cs typeface="Calibri"/>
            </a:endParaRPr>
          </a:p>
        </p:txBody>
      </p:sp>
      <p:sp>
        <p:nvSpPr>
          <p:cNvPr id="29" name="Freeform: Shape 2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1" name="Straight Connector 3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Block Arc 3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Shape 3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37" name="Oval 3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9361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3200" b="1">
                <a:ea typeface="+mj-lt"/>
                <a:cs typeface="+mj-lt"/>
              </a:rPr>
              <a:t>Stencils And Shared Memory</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825625"/>
            <a:ext cx="10515600" cy="4351338"/>
          </a:xfrm>
        </p:spPr>
        <p:txBody>
          <a:bodyPr vert="horz" lIns="91440" tIns="45720" rIns="91440" bIns="45720" rtlCol="0" anchor="t">
            <a:normAutofit fontScale="92500" lnSpcReduction="20000"/>
          </a:bodyPr>
          <a:lstStyle/>
          <a:p>
            <a:r>
              <a:rPr lang="en-US">
                <a:cs typeface="Calibri"/>
              </a:rPr>
              <a:t>In many applications, we have the opportunity to split the problem into multiple stages, some of which can be done independently</a:t>
            </a:r>
          </a:p>
          <a:p>
            <a:r>
              <a:rPr lang="en-US">
                <a:cs typeface="Calibri"/>
              </a:rPr>
              <a:t>In SIMT parallelism, each thread has access to its own version of each kernel variable, but no access to the versions in other threads</a:t>
            </a:r>
          </a:p>
          <a:p>
            <a:r>
              <a:rPr lang="en-US">
                <a:cs typeface="Calibri"/>
              </a:rPr>
              <a:t>You can try writing an array which 'hold' a possible shared state between two threads, but with hundreds, thousands, or even millions of threads, this easily gets messy</a:t>
            </a:r>
          </a:p>
          <a:p>
            <a:r>
              <a:rPr lang="en-US">
                <a:cs typeface="Calibri"/>
              </a:rPr>
              <a:t>The general principle is, "the farther the data is from the processor, the longer it takes to process the data"</a:t>
            </a:r>
          </a:p>
          <a:p>
            <a:r>
              <a:rPr lang="en-US">
                <a:cs typeface="Calibri"/>
              </a:rPr>
              <a:t>Shared memory aims to bridge this gap, by residing adjacent to the SM, and provides up to 48KB of storage, that can be accessed by all threads in a grid</a:t>
            </a:r>
          </a:p>
        </p:txBody>
      </p:sp>
    </p:spTree>
    <p:extLst>
      <p:ext uri="{BB962C8B-B14F-4D97-AF65-F5344CB8AC3E}">
        <p14:creationId xmlns:p14="http://schemas.microsoft.com/office/powerpoint/2010/main" val="2932630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57DB-BFA3-4910-B60D-989DA98BBA94}"/>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6000" kern="1200">
                <a:solidFill>
                  <a:schemeClr val="tx1"/>
                </a:solidFill>
                <a:latin typeface="+mj-lt"/>
                <a:ea typeface="+mj-ea"/>
                <a:cs typeface="+mj-cs"/>
              </a:rPr>
              <a:t>Reduction And Atomic Functions</a:t>
            </a:r>
          </a:p>
        </p:txBody>
      </p:sp>
      <p:sp>
        <p:nvSpPr>
          <p:cNvPr id="3" name="Content Placeholder 2">
            <a:extLst>
              <a:ext uri="{FF2B5EF4-FFF2-40B4-BE49-F238E27FC236}">
                <a16:creationId xmlns:a16="http://schemas.microsoft.com/office/drawing/2014/main" id="{2B97782F-2889-48BE-930D-F85FC9F4C28A}"/>
              </a:ext>
            </a:extLst>
          </p:cNvPr>
          <p:cNvSpPr>
            <a:spLocks noGrp="1"/>
          </p:cNvSpPr>
          <p:nvPr>
            <p:ph idx="1"/>
          </p:nvPr>
        </p:nvSpPr>
        <p:spPr>
          <a:xfrm>
            <a:off x="6406055" y="3700594"/>
            <a:ext cx="4947745" cy="1746803"/>
          </a:xfrm>
        </p:spPr>
        <p:txBody>
          <a:bodyPr vert="horz" lIns="91440" tIns="45720" rIns="91440" bIns="45720" rtlCol="0" anchor="t">
            <a:normAutofit/>
          </a:bodyPr>
          <a:lstStyle/>
          <a:p>
            <a:pPr marL="0" indent="0">
              <a:buNone/>
            </a:pPr>
            <a:r>
              <a:rPr lang="en-US" sz="2400"/>
              <a:t>Reduction, where all the threads contribute to a single output</a:t>
            </a:r>
            <a:endParaRPr lang="en-US"/>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18" name="Oval 17">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69327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3200" b="1">
                <a:ea typeface="+mj-lt"/>
                <a:cs typeface="+mj-lt"/>
              </a:rPr>
              <a:t>Reduction And Atomic Functions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Frequent, and very naïve examples are dot product and term-wise multiplications</a:t>
            </a:r>
          </a:p>
          <a:p>
            <a:r>
              <a:rPr lang="en-US">
                <a:cs typeface="Calibri"/>
              </a:rPr>
              <a:t>Naïve approaches to solve this problem, global address memory issue</a:t>
            </a:r>
          </a:p>
          <a:p>
            <a:r>
              <a:rPr lang="en-US">
                <a:cs typeface="Calibri"/>
              </a:rPr>
              <a:t>See "</a:t>
            </a:r>
            <a:r>
              <a:rPr lang="en-US"/>
              <a:t>Reduction And Atomic Function Example" example in the notebook, </a:t>
            </a:r>
            <a:r>
              <a:rPr lang="en-US">
                <a:hlinkClick r:id="rId2"/>
              </a:rPr>
              <a:t>here</a:t>
            </a:r>
            <a:endParaRPr lang="en-US"/>
          </a:p>
        </p:txBody>
      </p:sp>
    </p:spTree>
    <p:extLst>
      <p:ext uri="{BB962C8B-B14F-4D97-AF65-F5344CB8AC3E}">
        <p14:creationId xmlns:p14="http://schemas.microsoft.com/office/powerpoint/2010/main" val="299255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56B1C0-BEE5-40E7-8DD5-853D3428C76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Use Cases And Technical Branching</a:t>
            </a:r>
          </a:p>
        </p:txBody>
      </p:sp>
      <p:sp>
        <p:nvSpPr>
          <p:cNvPr id="3" name="Content Placeholder 2">
            <a:extLst>
              <a:ext uri="{FF2B5EF4-FFF2-40B4-BE49-F238E27FC236}">
                <a16:creationId xmlns:a16="http://schemas.microsoft.com/office/drawing/2014/main" id="{212C5651-9522-4DE7-892F-69C9E310361D}"/>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Use Cases</a:t>
            </a:r>
          </a:p>
        </p:txBody>
      </p:sp>
    </p:spTree>
    <p:extLst>
      <p:ext uri="{BB962C8B-B14F-4D97-AF65-F5344CB8AC3E}">
        <p14:creationId xmlns:p14="http://schemas.microsoft.com/office/powerpoint/2010/main" val="372155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57DB-BFA3-4910-B60D-989DA98BBA94}"/>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6000" kern="1200">
                <a:solidFill>
                  <a:schemeClr val="tx1"/>
                </a:solidFill>
                <a:latin typeface="+mj-lt"/>
                <a:ea typeface="+mj-ea"/>
                <a:cs typeface="+mj-cs"/>
              </a:rPr>
              <a:t>Thrust Library</a:t>
            </a:r>
          </a:p>
        </p:txBody>
      </p:sp>
      <p:sp>
        <p:nvSpPr>
          <p:cNvPr id="3" name="Content Placeholder 2">
            <a:extLst>
              <a:ext uri="{FF2B5EF4-FFF2-40B4-BE49-F238E27FC236}">
                <a16:creationId xmlns:a16="http://schemas.microsoft.com/office/drawing/2014/main" id="{2B97782F-2889-48BE-930D-F85FC9F4C28A}"/>
              </a:ext>
            </a:extLst>
          </p:cNvPr>
          <p:cNvSpPr>
            <a:spLocks noGrp="1"/>
          </p:cNvSpPr>
          <p:nvPr>
            <p:ph idx="1"/>
          </p:nvPr>
        </p:nvSpPr>
        <p:spPr>
          <a:xfrm>
            <a:off x="6406055" y="3700594"/>
            <a:ext cx="4947745" cy="1746803"/>
          </a:xfrm>
        </p:spPr>
        <p:txBody>
          <a:bodyPr vert="horz" lIns="91440" tIns="45720" rIns="91440" bIns="45720" rtlCol="0" anchor="t">
            <a:normAutofit/>
          </a:bodyPr>
          <a:lstStyle/>
          <a:p>
            <a:pPr marL="0" indent="0">
              <a:buNone/>
            </a:pPr>
            <a:r>
              <a:rPr lang="en-US" sz="2400"/>
              <a:t>CUDA Toolkit Thrust is a standard C++ implementation, based on the Standard Template Library ( STL )</a:t>
            </a:r>
            <a:endParaRPr lang="en-US">
              <a:ea typeface="+mn-ea"/>
              <a:cs typeface="+mn-cs"/>
            </a:endParaRP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18" name="Oval 17">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5429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6682CD-E146-4389-82E1-2D27638ED53D}"/>
              </a:ext>
            </a:extLst>
          </p:cNvPr>
          <p:cNvSpPr>
            <a:spLocks noGrp="1"/>
          </p:cNvSpPr>
          <p:nvPr>
            <p:ph type="title"/>
          </p:nvPr>
        </p:nvSpPr>
        <p:spPr>
          <a:xfrm>
            <a:off x="838200" y="365125"/>
            <a:ext cx="10515600" cy="1325563"/>
          </a:xfrm>
        </p:spPr>
        <p:txBody>
          <a:bodyPr>
            <a:normAutofit/>
          </a:bodyPr>
          <a:lstStyle/>
          <a:p>
            <a:r>
              <a:rPr lang="en-US" sz="3200" b="1">
                <a:ea typeface="+mj-lt"/>
                <a:cs typeface="+mj-lt"/>
              </a:rPr>
              <a:t>Thrust Library</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A2E17D-BFFE-4708-8D47-4F2DCAA6391E}"/>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Collection of scan, sort, and reduction operations, functions, and algorithms</a:t>
            </a:r>
          </a:p>
          <a:p>
            <a:r>
              <a:rPr lang="en-US">
                <a:cs typeface="Calibri"/>
              </a:rPr>
              <a:t>Can be used to implement quick and easy versions of complex parallel algorithms in concise, readable source code</a:t>
            </a:r>
          </a:p>
          <a:p>
            <a:r>
              <a:rPr lang="en-US">
                <a:cs typeface="Calibri"/>
              </a:rPr>
              <a:t>Good for robustness, readability, and absolute performance</a:t>
            </a:r>
          </a:p>
          <a:p>
            <a:r>
              <a:rPr lang="en-US">
                <a:cs typeface="Calibri"/>
              </a:rPr>
              <a:t>Needs some familiarity with the STL C++ library to understand what templating is about and what generics are</a:t>
            </a:r>
          </a:p>
          <a:p>
            <a:r>
              <a:rPr lang="en-US">
                <a:cs typeface="Calibri"/>
              </a:rPr>
              <a:t>Also included in the notebook, link again is </a:t>
            </a:r>
            <a:r>
              <a:rPr lang="en-US">
                <a:cs typeface="Calibri"/>
                <a:hlinkClick r:id="rId2"/>
              </a:rPr>
              <a:t>this</a:t>
            </a:r>
            <a:endParaRPr lang="en-US">
              <a:cs typeface="Calibri"/>
            </a:endParaRPr>
          </a:p>
        </p:txBody>
      </p:sp>
    </p:spTree>
    <p:extLst>
      <p:ext uri="{BB962C8B-B14F-4D97-AF65-F5344CB8AC3E}">
        <p14:creationId xmlns:p14="http://schemas.microsoft.com/office/powerpoint/2010/main" val="999338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3416D76-56F0-4CF6-A2C3-A1A8B3BED922}"/>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Open Source Projects</a:t>
            </a:r>
          </a:p>
        </p:txBody>
      </p:sp>
      <p:sp>
        <p:nvSpPr>
          <p:cNvPr id="3" name="Content Placeholder 2">
            <a:extLst>
              <a:ext uri="{FF2B5EF4-FFF2-40B4-BE49-F238E27FC236}">
                <a16:creationId xmlns:a16="http://schemas.microsoft.com/office/drawing/2014/main" id="{11751F6B-6970-4F6C-B96C-46C9D627794C}"/>
              </a:ext>
            </a:extLst>
          </p:cNvPr>
          <p:cNvSpPr>
            <a:spLocks noGrp="1"/>
          </p:cNvSpPr>
          <p:nvPr>
            <p:ph idx="1"/>
          </p:nvPr>
        </p:nvSpPr>
        <p:spPr>
          <a:xfrm>
            <a:off x="3315031" y="4076802"/>
            <a:ext cx="5561938" cy="1534587"/>
          </a:xfrm>
        </p:spPr>
        <p:txBody>
          <a:bodyPr vert="horz" lIns="91440" tIns="45720" rIns="91440" bIns="45720" rtlCol="0" anchor="t">
            <a:normAutofit/>
          </a:bodyPr>
          <a:lstStyle/>
          <a:p>
            <a:pPr marL="0" lvl="2" indent="0" algn="ctr">
              <a:spcBef>
                <a:spcPts val="1000"/>
              </a:spcBef>
              <a:buNone/>
            </a:pPr>
            <a:r>
              <a:rPr lang="en-US" sz="2400">
                <a:ea typeface="+mn-lt"/>
                <a:cs typeface="+mn-lt"/>
              </a:rPr>
              <a:t>A complete history of pretty </a:t>
            </a:r>
            <a:r>
              <a:rPr lang="en-US" sz="2400">
                <a:ea typeface="+mn-lt"/>
                <a:cs typeface="+mn-lt"/>
                <a:hlinkClick r:id="rId2"/>
              </a:rPr>
              <a:t>awesome open source projects</a:t>
            </a:r>
            <a:r>
              <a:rPr lang="en-US" sz="2400">
                <a:ea typeface="+mn-lt"/>
                <a:cs typeface="+mn-lt"/>
              </a:rPr>
              <a:t>.</a:t>
            </a:r>
            <a:endParaRPr lang="en-US" sz="2400">
              <a:cs typeface="Calibri"/>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91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16D76-56F0-4CF6-A2C3-A1A8B3BED922}"/>
              </a:ext>
            </a:extLst>
          </p:cNvPr>
          <p:cNvSpPr>
            <a:spLocks noGrp="1"/>
          </p:cNvSpPr>
          <p:nvPr>
            <p:ph type="title"/>
          </p:nvPr>
        </p:nvSpPr>
        <p:spPr>
          <a:xfrm>
            <a:off x="1171074" y="1396686"/>
            <a:ext cx="3240506" cy="4064628"/>
          </a:xfrm>
        </p:spPr>
        <p:txBody>
          <a:bodyPr vert="horz" lIns="91440" tIns="45720" rIns="91440" bIns="45720" rtlCol="0">
            <a:normAutofit/>
          </a:bodyPr>
          <a:lstStyle/>
          <a:p>
            <a:r>
              <a:rPr lang="en-US">
                <a:solidFill>
                  <a:srgbClr val="FFFFFF"/>
                </a:solidFill>
                <a:ea typeface="+mj-lt"/>
                <a:cs typeface="+mj-lt"/>
              </a:rPr>
              <a:t>Code Samples</a:t>
            </a:r>
          </a:p>
          <a:p>
            <a:endParaRPr lang="en-US" kern="1200">
              <a:solidFill>
                <a:srgbClr val="FFFFFF"/>
              </a:solidFill>
              <a:latin typeface="+mj-lt"/>
              <a:cs typeface="Calibri Light"/>
            </a:endParaRPr>
          </a:p>
        </p:txBody>
      </p:sp>
      <p:sp>
        <p:nvSpPr>
          <p:cNvPr id="27" name="Arc 2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751F6B-6970-4F6C-B96C-46C9D627794C}"/>
              </a:ext>
            </a:extLst>
          </p:cNvPr>
          <p:cNvSpPr>
            <a:spLocks noGrp="1"/>
          </p:cNvSpPr>
          <p:nvPr>
            <p:ph idx="1"/>
          </p:nvPr>
        </p:nvSpPr>
        <p:spPr>
          <a:xfrm>
            <a:off x="5370153" y="1526033"/>
            <a:ext cx="5536397" cy="3935281"/>
          </a:xfrm>
        </p:spPr>
        <p:txBody>
          <a:bodyPr vert="horz" lIns="91440" tIns="45720" rIns="91440" bIns="45720" rtlCol="0" anchor="t">
            <a:normAutofit/>
          </a:bodyPr>
          <a:lstStyle/>
          <a:p>
            <a:pPr marL="914400" lvl="2" indent="0">
              <a:buNone/>
            </a:pPr>
            <a:r>
              <a:rPr lang="en-US">
                <a:hlinkClick r:id="rId2">
                  <a:extLst>
                    <a:ext uri="{A12FA001-AC4F-418D-AE19-62706E023703}">
                      <ahyp:hlinkClr xmlns:ahyp="http://schemas.microsoft.com/office/drawing/2018/hyperlinkcolor" val="tx"/>
                    </a:ext>
                  </a:extLst>
                </a:hlinkClick>
              </a:rPr>
              <a:t>- https://github.com/myurtoglu/cudaforengineers</a:t>
            </a:r>
            <a:endParaRPr lang="en-US">
              <a:ea typeface="+mn-lt"/>
              <a:cs typeface="+mn-lt"/>
            </a:endParaRPr>
          </a:p>
          <a:p>
            <a:pPr marL="914400" lvl="2" indent="0">
              <a:buNone/>
            </a:pPr>
            <a:r>
              <a:rPr lang="en-US">
                <a:hlinkClick r:id="rId3">
                  <a:extLst>
                    <a:ext uri="{A12FA001-AC4F-418D-AE19-62706E023703}">
                      <ahyp:hlinkClr xmlns:ahyp="http://schemas.microsoft.com/office/drawing/2018/hyperlinkcolor" val="tx"/>
                    </a:ext>
                  </a:extLst>
                </a:hlinkClick>
              </a:rPr>
              <a:t>- https://github.com/NVIDIA/cuda-samples</a:t>
            </a:r>
            <a:endParaRPr lang="en-US">
              <a:ea typeface="+mn-lt"/>
              <a:cs typeface="+mn-lt"/>
            </a:endParaRPr>
          </a:p>
          <a:p>
            <a:pPr marL="914400" lvl="2" indent="0">
              <a:buNone/>
            </a:pPr>
            <a:r>
              <a:rPr lang="en-US">
                <a:hlinkClick r:id="rId4">
                  <a:extLst>
                    <a:ext uri="{A12FA001-AC4F-418D-AE19-62706E023703}">
                      <ahyp:hlinkClr xmlns:ahyp="http://schemas.microsoft.com/office/drawing/2018/hyperlinkcolor" val="tx"/>
                    </a:ext>
                  </a:extLst>
                </a:hlinkClick>
              </a:rPr>
              <a:t>- </a:t>
            </a:r>
            <a:r>
              <a:rPr lang="en-US" kern="1200">
                <a:hlinkClick r:id="rId4">
                  <a:extLst>
                    <a:ext uri="{A12FA001-AC4F-418D-AE19-62706E023703}">
                      <ahyp:hlinkClr xmlns:ahyp="http://schemas.microsoft.com/office/drawing/2018/hyperlinkcolor" val="tx"/>
                    </a:ext>
                  </a:extLst>
                </a:hlinkClick>
              </a:rPr>
              <a:t>https://github.com/</a:t>
            </a:r>
            <a:r>
              <a:rPr lang="en-US">
                <a:hlinkClick r:id="rId4">
                  <a:extLst>
                    <a:ext uri="{A12FA001-AC4F-418D-AE19-62706E023703}">
                      <ahyp:hlinkClr xmlns:ahyp="http://schemas.microsoft.com/office/drawing/2018/hyperlinkcolor" val="tx"/>
                    </a:ext>
                  </a:extLst>
                </a:hlinkClick>
              </a:rPr>
              <a:t>NVIDIA</a:t>
            </a:r>
            <a:r>
              <a:rPr lang="en-US" kern="1200">
                <a:hlinkClick r:id="rId4">
                  <a:extLst>
                    <a:ext uri="{A12FA001-AC4F-418D-AE19-62706E023703}">
                      <ahyp:hlinkClr xmlns:ahyp="http://schemas.microsoft.com/office/drawing/2018/hyperlinkcolor" val="tx"/>
                    </a:ext>
                  </a:extLst>
                </a:hlinkClick>
              </a:rPr>
              <a:t>/</a:t>
            </a:r>
            <a:r>
              <a:rPr lang="en-US">
                <a:hlinkClick r:id="rId4">
                  <a:extLst>
                    <a:ext uri="{A12FA001-AC4F-418D-AE19-62706E023703}">
                      <ahyp:hlinkClr xmlns:ahyp="http://schemas.microsoft.com/office/drawing/2018/hyperlinkcolor" val="tx"/>
                    </a:ext>
                  </a:extLst>
                </a:hlinkClick>
              </a:rPr>
              <a:t>CUDALibrarySamples</a:t>
            </a:r>
            <a:endParaRPr lang="en-US">
              <a:ea typeface="+mn-lt"/>
              <a:cs typeface="+mn-lt"/>
            </a:endParaRPr>
          </a:p>
          <a:p>
            <a:pPr marL="1428750" lvl="2" indent="-285750">
              <a:buFont typeface="Arial"/>
              <a:buChar char="•"/>
            </a:pPr>
            <a:endParaRPr lang="en-US">
              <a:ea typeface="+mn-lt"/>
              <a:cs typeface="+mn-lt"/>
            </a:endParaRPr>
          </a:p>
          <a:p>
            <a:pPr marL="0" lvl="2" indent="0">
              <a:spcBef>
                <a:spcPts val="1000"/>
              </a:spcBef>
              <a:buNone/>
            </a:pPr>
            <a:endParaRPr lang="en-US" kern="1200">
              <a:latin typeface="+mn-lt"/>
              <a:cs typeface="Calibri"/>
            </a:endParaRPr>
          </a:p>
        </p:txBody>
      </p:sp>
    </p:spTree>
    <p:extLst>
      <p:ext uri="{BB962C8B-B14F-4D97-AF65-F5344CB8AC3E}">
        <p14:creationId xmlns:p14="http://schemas.microsoft.com/office/powerpoint/2010/main" val="3494156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16D76-56F0-4CF6-A2C3-A1A8B3BED922}"/>
              </a:ext>
            </a:extLst>
          </p:cNvPr>
          <p:cNvSpPr>
            <a:spLocks noGrp="1"/>
          </p:cNvSpPr>
          <p:nvPr>
            <p:ph type="title"/>
          </p:nvPr>
        </p:nvSpPr>
        <p:spPr>
          <a:xfrm>
            <a:off x="1389278" y="1233241"/>
            <a:ext cx="3240506" cy="4064628"/>
          </a:xfrm>
        </p:spPr>
        <p:txBody>
          <a:bodyPr>
            <a:normAutofit/>
          </a:bodyPr>
          <a:lstStyle/>
          <a:p>
            <a:r>
              <a:rPr lang="en-US">
                <a:solidFill>
                  <a:srgbClr val="FFFFFF"/>
                </a:solidFill>
                <a:cs typeface="Calibri Light"/>
              </a:rPr>
              <a:t>References</a:t>
            </a:r>
            <a:endParaRPr lang="en-US">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1751F6B-6970-4F6C-B96C-46C9D627794C}"/>
              </a:ext>
            </a:extLst>
          </p:cNvPr>
          <p:cNvSpPr>
            <a:spLocks noGrp="1"/>
          </p:cNvSpPr>
          <p:nvPr>
            <p:ph idx="1"/>
          </p:nvPr>
        </p:nvSpPr>
        <p:spPr>
          <a:xfrm>
            <a:off x="6096000" y="820880"/>
            <a:ext cx="5257799" cy="4889350"/>
          </a:xfrm>
        </p:spPr>
        <p:txBody>
          <a:bodyPr anchor="t">
            <a:normAutofit/>
          </a:bodyPr>
          <a:lstStyle/>
          <a:p>
            <a:pPr marL="914400" lvl="2" indent="0">
              <a:buNone/>
            </a:pPr>
            <a:endParaRPr lang="en-US">
              <a:ea typeface="+mn-lt"/>
              <a:cs typeface="+mn-lt"/>
            </a:endParaRPr>
          </a:p>
          <a:p>
            <a:pPr lvl="2"/>
            <a:r>
              <a:rPr lang="en-US">
                <a:ea typeface="+mn-lt"/>
                <a:cs typeface="+mn-lt"/>
              </a:rPr>
              <a:t>"CUDA For Engineers", by Mete Yurtoglu, Duane Storti. Simply this presentation and my personal learning would not have been possible without this</a:t>
            </a:r>
          </a:p>
          <a:p>
            <a:pPr lvl="2"/>
            <a:r>
              <a:rPr lang="en-US">
                <a:ea typeface="+mn-lt"/>
                <a:cs typeface="+mn-lt"/>
              </a:rPr>
              <a:t>The awesome, awesome, NVIDA team at </a:t>
            </a:r>
            <a:r>
              <a:rPr lang="en-US">
                <a:ea typeface="+mn-lt"/>
                <a:cs typeface="+mn-lt"/>
                <a:hlinkClick r:id="rId2"/>
              </a:rPr>
              <a:t>https://developer.nvidia.com/</a:t>
            </a:r>
            <a:r>
              <a:rPr lang="en-US">
                <a:ea typeface="+mn-lt"/>
                <a:cs typeface="+mn-lt"/>
              </a:rPr>
              <a:t>, this would not have been possible with out them.</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1949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ser, scene, light, green&#10;&#10;Description automatically generated">
            <a:extLst>
              <a:ext uri="{FF2B5EF4-FFF2-40B4-BE49-F238E27FC236}">
                <a16:creationId xmlns:a16="http://schemas.microsoft.com/office/drawing/2014/main" id="{2445510A-68CC-4573-9DF8-00626C1BF599}"/>
              </a:ext>
            </a:extLst>
          </p:cNvPr>
          <p:cNvPicPr>
            <a:picLocks noChangeAspect="1"/>
          </p:cNvPicPr>
          <p:nvPr/>
        </p:nvPicPr>
        <p:blipFill rotWithShape="1">
          <a:blip r:embed="rId2"/>
          <a:srcRect t="461"/>
          <a:stretch/>
        </p:blipFill>
        <p:spPr>
          <a:xfrm>
            <a:off x="20" y="1282"/>
            <a:ext cx="12191980" cy="6856718"/>
          </a:xfrm>
          <a:prstGeom prst="rect">
            <a:avLst/>
          </a:prstGeom>
        </p:spPr>
      </p:pic>
    </p:spTree>
    <p:extLst>
      <p:ext uri="{BB962C8B-B14F-4D97-AF65-F5344CB8AC3E}">
        <p14:creationId xmlns:p14="http://schemas.microsoft.com/office/powerpoint/2010/main" val="363950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7E51D-8B77-4C42-A2B3-6D3CE5096388}"/>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Why Would You Want To Learn CUDA?</a:t>
            </a:r>
          </a:p>
        </p:txBody>
      </p:sp>
      <p:sp>
        <p:nvSpPr>
          <p:cNvPr id="1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4730F-49CB-4F08-B0FF-2E3ED429915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cs typeface="Calibri"/>
              </a:rPr>
              <a:t>Growing HPC trends, coming 5-10 years</a:t>
            </a:r>
          </a:p>
          <a:p>
            <a:r>
              <a:rPr lang="en-US">
                <a:cs typeface="Calibri"/>
              </a:rPr>
              <a:t>Easy way to access, explore what HPC is about</a:t>
            </a:r>
          </a:p>
          <a:p>
            <a:r>
              <a:rPr lang="en-US">
                <a:cs typeface="Calibri"/>
              </a:rPr>
              <a:t>Needed engineers, required expertise with optimizing operations</a:t>
            </a:r>
          </a:p>
          <a:p>
            <a:r>
              <a:rPr lang="en-US">
                <a:cs typeface="Calibri"/>
              </a:rPr>
              <a:t>Growing hardware, software level scale for high portability, efficient code and databases.</a:t>
            </a:r>
          </a:p>
          <a:p>
            <a:r>
              <a:rPr lang="en-US">
                <a:cs typeface="Calibri"/>
              </a:rPr>
              <a:t>Edge networking devices, along with IoT trends</a:t>
            </a:r>
          </a:p>
          <a:p>
            <a:r>
              <a:rPr lang="en-US">
                <a:cs typeface="Calibri"/>
              </a:rPr>
              <a:t>Graphs galore!</a:t>
            </a:r>
          </a:p>
        </p:txBody>
      </p:sp>
    </p:spTree>
    <p:extLst>
      <p:ext uri="{BB962C8B-B14F-4D97-AF65-F5344CB8AC3E}">
        <p14:creationId xmlns:p14="http://schemas.microsoft.com/office/powerpoint/2010/main" val="107911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imeline&#10;&#10;Description automatically generated">
            <a:extLst>
              <a:ext uri="{FF2B5EF4-FFF2-40B4-BE49-F238E27FC236}">
                <a16:creationId xmlns:a16="http://schemas.microsoft.com/office/drawing/2014/main" id="{DFEC9915-73F0-42D5-8C24-95F7CB151575}"/>
              </a:ext>
            </a:extLst>
          </p:cNvPr>
          <p:cNvPicPr>
            <a:picLocks noChangeAspect="1"/>
          </p:cNvPicPr>
          <p:nvPr/>
        </p:nvPicPr>
        <p:blipFill>
          <a:blip r:embed="rId2"/>
          <a:stretch>
            <a:fillRect/>
          </a:stretch>
        </p:blipFill>
        <p:spPr>
          <a:xfrm>
            <a:off x="3150645" y="-2786"/>
            <a:ext cx="5900355" cy="6863572"/>
          </a:xfrm>
          <a:prstGeom prst="rect">
            <a:avLst/>
          </a:prstGeom>
        </p:spPr>
      </p:pic>
    </p:spTree>
    <p:extLst>
      <p:ext uri="{BB962C8B-B14F-4D97-AF65-F5344CB8AC3E}">
        <p14:creationId xmlns:p14="http://schemas.microsoft.com/office/powerpoint/2010/main" val="4090525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E3F2FA8F-7F7B-4457-A08E-3145E9977398}"/>
              </a:ext>
            </a:extLst>
          </p:cNvPr>
          <p:cNvPicPr>
            <a:picLocks noChangeAspect="1"/>
          </p:cNvPicPr>
          <p:nvPr/>
        </p:nvPicPr>
        <p:blipFill>
          <a:blip r:embed="rId2"/>
          <a:stretch>
            <a:fillRect/>
          </a:stretch>
        </p:blipFill>
        <p:spPr>
          <a:xfrm>
            <a:off x="3939" y="-2894"/>
            <a:ext cx="12192181" cy="6857550"/>
          </a:xfrm>
          <a:prstGeom prst="rect">
            <a:avLst/>
          </a:prstGeom>
        </p:spPr>
      </p:pic>
    </p:spTree>
    <p:extLst>
      <p:ext uri="{BB962C8B-B14F-4D97-AF65-F5344CB8AC3E}">
        <p14:creationId xmlns:p14="http://schemas.microsoft.com/office/powerpoint/2010/main" val="23432354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65</Slides>
  <Notes>0</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Introduction To Myself</vt:lpstr>
      <vt:lpstr>PowerPoint Presentation</vt:lpstr>
      <vt:lpstr>PowerPoint Presentation</vt:lpstr>
      <vt:lpstr>What Kind Of Problems Does CUDA Solve?</vt:lpstr>
      <vt:lpstr>Use Cases And Technical Branching</vt:lpstr>
      <vt:lpstr>Why Would You Want To Learn CUDA?</vt:lpstr>
      <vt:lpstr>PowerPoint Presentation</vt:lpstr>
      <vt:lpstr>PowerPoint Presentation</vt:lpstr>
      <vt:lpstr>PowerPoint Presentation</vt:lpstr>
      <vt:lpstr>PowerPoint Presentation</vt:lpstr>
      <vt:lpstr>Read the whole report here! "The Future of Jobs Report 2020 October 2020"</vt:lpstr>
      <vt:lpstr>What Can You Do With CUDA?</vt:lpstr>
      <vt:lpstr>The "Need To Know CUDA" Term</vt:lpstr>
      <vt:lpstr>CUDA And HPC, or HTC?</vt:lpstr>
      <vt:lpstr>CUDA Vs OpenCL</vt:lpstr>
      <vt:lpstr>Need To Know C Programming</vt:lpstr>
      <vt:lpstr>Break! Currently summary for discussed topics. Any Q/A?</vt:lpstr>
      <vt:lpstr>First Steps</vt:lpstr>
      <vt:lpstr>Tools And Platforms</vt:lpstr>
      <vt:lpstr>Hardware Setup</vt:lpstr>
      <vt:lpstr>Software Setup  - Windows</vt:lpstr>
      <vt:lpstr>Software Setup - Linux</vt:lpstr>
      <vt:lpstr>Software Setup - MacOS</vt:lpstr>
      <vt:lpstr>PowerPoint Presentation</vt:lpstr>
      <vt:lpstr>Break! Currently summary for discussed topics. Any Q/A?</vt:lpstr>
      <vt:lpstr>Resources, And Materials To Learn From </vt:lpstr>
      <vt:lpstr>CUDA HPC Developer</vt:lpstr>
      <vt:lpstr>NVIDIA Developer Program</vt:lpstr>
      <vt:lpstr>CUDA Toolkit Documentation</vt:lpstr>
      <vt:lpstr>CUDA Libraries Documentation</vt:lpstr>
      <vt:lpstr>NGC – Platform To Accelerate HPC, AI, and Visual GPU</vt:lpstr>
      <vt:lpstr>NVIDIA Deep Learning Institute – 1/2</vt:lpstr>
      <vt:lpstr>NVIDIA Deep Learning Institute – 2/2</vt:lpstr>
      <vt:lpstr>Deep Learning Software Documentation</vt:lpstr>
      <vt:lpstr>Exploring The CUDA Ecosystem</vt:lpstr>
      <vt:lpstr>NSight Systems, Graphics, Compute</vt:lpstr>
      <vt:lpstr>Break! Currently summary for discussed topics. Any Q/A?</vt:lpstr>
      <vt:lpstr>CUDA Code Session!</vt:lpstr>
      <vt:lpstr>CUDA Code Constructs, Dimensions, Grids, Blocks</vt:lpstr>
      <vt:lpstr>CUDA Code Constructs, Dimensions, Grids, Blocks 1/3</vt:lpstr>
      <vt:lpstr>CUDA Code Constructs, Dimensions, Grids, Blocks 2/3</vt:lpstr>
      <vt:lpstr>CUDA Code Constructs, Dimensions, Grids, Blocks 3/3</vt:lpstr>
      <vt:lpstr>"Distributed And Cloud Computing From Parallel Processing To The Internet Of Things" Kai Hwang, et al</vt:lpstr>
      <vt:lpstr>CUDA Code Constructs, Dimensions, Grids, Blocks</vt:lpstr>
      <vt:lpstr>__device__ vs __host__ 1/2 </vt:lpstr>
      <vt:lpstr>__device__ vs __host__ 2/2</vt:lpstr>
      <vt:lpstr>From Loops To Grids </vt:lpstr>
      <vt:lpstr>OpenGL, Vulkan and CUDA...? </vt:lpstr>
      <vt:lpstr>Completely possible</vt:lpstr>
      <vt:lpstr>A very cool presentation by Mythbusters</vt:lpstr>
      <vt:lpstr>Project Ideas!</vt:lpstr>
      <vt:lpstr>PowerPoint Presentation</vt:lpstr>
      <vt:lpstr>Break! Currently summary for discussed topics. Any Q/A?</vt:lpstr>
      <vt:lpstr>Last Topics, if time remains</vt:lpstr>
      <vt:lpstr>Stencils And Shared Memory</vt:lpstr>
      <vt:lpstr>Stencils And Shared Memory</vt:lpstr>
      <vt:lpstr>Reduction And Atomic Functions</vt:lpstr>
      <vt:lpstr>Reduction And Atomic Functions</vt:lpstr>
      <vt:lpstr>Thrust Library</vt:lpstr>
      <vt:lpstr>Thrust Library</vt:lpstr>
      <vt:lpstr>Open Source Projects</vt:lpstr>
      <vt:lpstr>Code Samples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cp:revision>
  <dcterms:created xsi:type="dcterms:W3CDTF">2021-01-16T13:43:50Z</dcterms:created>
  <dcterms:modified xsi:type="dcterms:W3CDTF">2021-01-23T14:32:05Z</dcterms:modified>
</cp:coreProperties>
</file>